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3004800" cy="9753600"/>
  <p:notesSz cx="6858000" cy="9144000"/>
  <p:defaultTextStyle>
    <a:lvl1pPr algn="ctr" defTabSz="584200">
      <a:lnSpc>
        <a:spcPct val="70000"/>
      </a:lnSpc>
      <a:defRPr sz="2400" i="1">
        <a:latin typeface="+mn-lt"/>
        <a:ea typeface="+mn-ea"/>
        <a:cs typeface="+mn-cs"/>
        <a:sym typeface="Palatino"/>
      </a:defRPr>
    </a:lvl1pPr>
    <a:lvl2pPr indent="266700" algn="ctr" defTabSz="584200">
      <a:lnSpc>
        <a:spcPct val="70000"/>
      </a:lnSpc>
      <a:defRPr sz="2400" i="1">
        <a:latin typeface="+mn-lt"/>
        <a:ea typeface="+mn-ea"/>
        <a:cs typeface="+mn-cs"/>
        <a:sym typeface="Palatino"/>
      </a:defRPr>
    </a:lvl2pPr>
    <a:lvl3pPr indent="533400" algn="ctr" defTabSz="584200">
      <a:lnSpc>
        <a:spcPct val="70000"/>
      </a:lnSpc>
      <a:defRPr sz="2400" i="1">
        <a:latin typeface="+mn-lt"/>
        <a:ea typeface="+mn-ea"/>
        <a:cs typeface="+mn-cs"/>
        <a:sym typeface="Palatino"/>
      </a:defRPr>
    </a:lvl3pPr>
    <a:lvl4pPr indent="800100" algn="ctr" defTabSz="584200">
      <a:lnSpc>
        <a:spcPct val="70000"/>
      </a:lnSpc>
      <a:defRPr sz="2400" i="1">
        <a:latin typeface="+mn-lt"/>
        <a:ea typeface="+mn-ea"/>
        <a:cs typeface="+mn-cs"/>
        <a:sym typeface="Palatino"/>
      </a:defRPr>
    </a:lvl4pPr>
    <a:lvl5pPr indent="1066800" algn="ctr" defTabSz="584200">
      <a:lnSpc>
        <a:spcPct val="70000"/>
      </a:lnSpc>
      <a:defRPr sz="2400" i="1">
        <a:latin typeface="+mn-lt"/>
        <a:ea typeface="+mn-ea"/>
        <a:cs typeface="+mn-cs"/>
        <a:sym typeface="Palatino"/>
      </a:defRPr>
    </a:lvl5pPr>
    <a:lvl6pPr indent="1333500" algn="ctr" defTabSz="584200">
      <a:lnSpc>
        <a:spcPct val="70000"/>
      </a:lnSpc>
      <a:defRPr sz="2400" i="1">
        <a:latin typeface="+mn-lt"/>
        <a:ea typeface="+mn-ea"/>
        <a:cs typeface="+mn-cs"/>
        <a:sym typeface="Palatino"/>
      </a:defRPr>
    </a:lvl6pPr>
    <a:lvl7pPr indent="1612900" algn="ctr" defTabSz="584200">
      <a:lnSpc>
        <a:spcPct val="70000"/>
      </a:lnSpc>
      <a:defRPr sz="2400" i="1">
        <a:latin typeface="+mn-lt"/>
        <a:ea typeface="+mn-ea"/>
        <a:cs typeface="+mn-cs"/>
        <a:sym typeface="Palatino"/>
      </a:defRPr>
    </a:lvl7pPr>
    <a:lvl8pPr indent="1879600" algn="ctr" defTabSz="584200">
      <a:lnSpc>
        <a:spcPct val="70000"/>
      </a:lnSpc>
      <a:defRPr sz="2400" i="1">
        <a:latin typeface="+mn-lt"/>
        <a:ea typeface="+mn-ea"/>
        <a:cs typeface="+mn-cs"/>
        <a:sym typeface="Palatino"/>
      </a:defRPr>
    </a:lvl8pPr>
    <a:lvl9pPr indent="2146300" algn="ctr" defTabSz="584200">
      <a:lnSpc>
        <a:spcPct val="70000"/>
      </a:lnSpc>
      <a:defRPr sz="2400" i="1">
        <a:latin typeface="+mn-lt"/>
        <a:ea typeface="+mn-ea"/>
        <a:cs typeface="+mn-cs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408" y="-1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6859458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1400">
        <a:latin typeface="Lucida Grande"/>
        <a:ea typeface="Lucida Grande"/>
        <a:cs typeface="Lucida Grande"/>
        <a:sym typeface="Lucida Grande"/>
      </a:defRPr>
    </a:lvl1pPr>
    <a:lvl2pPr indent="228600" defTabSz="584200">
      <a:defRPr sz="1400">
        <a:latin typeface="Lucida Grande"/>
        <a:ea typeface="Lucida Grande"/>
        <a:cs typeface="Lucida Grande"/>
        <a:sym typeface="Lucida Grande"/>
      </a:defRPr>
    </a:lvl2pPr>
    <a:lvl3pPr indent="457200" defTabSz="584200">
      <a:defRPr sz="1400">
        <a:latin typeface="Lucida Grande"/>
        <a:ea typeface="Lucida Grande"/>
        <a:cs typeface="Lucida Grande"/>
        <a:sym typeface="Lucida Grande"/>
      </a:defRPr>
    </a:lvl3pPr>
    <a:lvl4pPr indent="685800" defTabSz="584200">
      <a:defRPr sz="1400">
        <a:latin typeface="Lucida Grande"/>
        <a:ea typeface="Lucida Grande"/>
        <a:cs typeface="Lucida Grande"/>
        <a:sym typeface="Lucida Grande"/>
      </a:defRPr>
    </a:lvl4pPr>
    <a:lvl5pPr indent="914400" defTabSz="584200">
      <a:defRPr sz="1400">
        <a:latin typeface="Lucida Grande"/>
        <a:ea typeface="Lucida Grande"/>
        <a:cs typeface="Lucida Grande"/>
        <a:sym typeface="Lucida Grande"/>
      </a:defRPr>
    </a:lvl5pPr>
    <a:lvl6pPr indent="1143000" defTabSz="584200">
      <a:defRPr sz="1400">
        <a:latin typeface="Lucida Grande"/>
        <a:ea typeface="Lucida Grande"/>
        <a:cs typeface="Lucida Grande"/>
        <a:sym typeface="Lucida Grande"/>
      </a:defRPr>
    </a:lvl6pPr>
    <a:lvl7pPr indent="1371600" defTabSz="584200">
      <a:defRPr sz="1400">
        <a:latin typeface="Lucida Grande"/>
        <a:ea typeface="Lucida Grande"/>
        <a:cs typeface="Lucida Grande"/>
        <a:sym typeface="Lucida Grande"/>
      </a:defRPr>
    </a:lvl7pPr>
    <a:lvl8pPr indent="1600200" defTabSz="584200">
      <a:defRPr sz="1400">
        <a:latin typeface="Lucida Grande"/>
        <a:ea typeface="Lucida Grande"/>
        <a:cs typeface="Lucida Grande"/>
        <a:sym typeface="Lucida Grande"/>
      </a:defRPr>
    </a:lvl8pPr>
    <a:lvl9pPr indent="1828800" defTabSz="58420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n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spcBef>
                <a:spcPts val="800"/>
              </a:spcBef>
              <a:buFont typeface="Palatino"/>
              <a:buChar char="-"/>
            </a:lvl2pPr>
            <a:lvl3pPr>
              <a:spcBef>
                <a:spcPts val="800"/>
              </a:spcBef>
              <a:buFont typeface="Palatino"/>
              <a:defRPr i="1"/>
            </a:lvl3pPr>
            <a:lvl4pPr marL="1105958" indent="-407458">
              <a:spcBef>
                <a:spcPts val="800"/>
              </a:spcBef>
              <a:buFont typeface="Palatino"/>
              <a:buChar char="-"/>
              <a:defRPr sz="2200"/>
            </a:lvl4pPr>
            <a:lvl5pPr marL="1448858" indent="-407458">
              <a:spcBef>
                <a:spcPts val="800"/>
              </a:spcBef>
              <a:buFontTx/>
              <a:buChar char="•"/>
              <a:defRPr sz="2200"/>
            </a:lvl5pPr>
          </a:lstStyle>
          <a:p>
            <a:pPr lvl="0">
              <a:defRPr sz="1800"/>
            </a:pPr>
            <a:r>
              <a:rPr sz="2600"/>
              <a:t>Body Level One</a:t>
            </a:r>
          </a:p>
          <a:p>
            <a:pPr lvl="1">
              <a:defRPr sz="1800"/>
            </a:pPr>
            <a:r>
              <a:rPr sz="2600"/>
              <a:t>Body Level Two</a:t>
            </a:r>
          </a:p>
          <a:p>
            <a:pPr lvl="2">
              <a:defRPr sz="1800" i="0"/>
            </a:pPr>
            <a:r>
              <a:rPr sz="2600" i="1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400" b="1">
                <a:solidFill>
                  <a:srgbClr val="A73E25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226132" y="1492717"/>
            <a:ext cx="5816514" cy="79012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/>
          <a:lstStyle>
            <a:lvl2pPr>
              <a:spcBef>
                <a:spcPts val="800"/>
              </a:spcBef>
              <a:buFont typeface="Palatino"/>
              <a:buChar char="-"/>
            </a:lvl2pPr>
            <a:lvl3pPr>
              <a:spcBef>
                <a:spcPts val="800"/>
              </a:spcBef>
              <a:buFont typeface="Palatino"/>
              <a:defRPr i="1"/>
            </a:lvl3pPr>
            <a:lvl4pPr marL="1105958" indent="-407458">
              <a:spcBef>
                <a:spcPts val="800"/>
              </a:spcBef>
              <a:buFont typeface="Palatino"/>
              <a:buChar char="-"/>
              <a:defRPr sz="2200"/>
            </a:lvl4pPr>
            <a:lvl5pPr marL="1448858" indent="-407458">
              <a:spcBef>
                <a:spcPts val="800"/>
              </a:spcBef>
              <a:buFontTx/>
              <a:buChar char="•"/>
              <a:defRPr sz="2200"/>
            </a:lvl5pPr>
          </a:lstStyle>
          <a:p>
            <a:pPr lvl="0">
              <a:defRPr sz="1800"/>
            </a:pPr>
            <a:r>
              <a:rPr sz="2600"/>
              <a:t>Body Level One</a:t>
            </a:r>
          </a:p>
          <a:p>
            <a:pPr lvl="1">
              <a:defRPr sz="1800"/>
            </a:pPr>
            <a:r>
              <a:rPr sz="2600"/>
              <a:t>Body Level Two</a:t>
            </a:r>
          </a:p>
          <a:p>
            <a:pPr lvl="2">
              <a:defRPr sz="1800" i="0"/>
            </a:pPr>
            <a:r>
              <a:rPr sz="2600" i="1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12454656" y="79211"/>
            <a:ext cx="525041" cy="463551"/>
          </a:xfrm>
          <a:prstGeom prst="rect">
            <a:avLst/>
          </a:prstGeom>
          <a:ln w="3175">
            <a:miter lim="400000"/>
          </a:ln>
        </p:spPr>
        <p:txBody>
          <a:bodyPr lIns="28575" tIns="28575" rIns="28575" bIns="28575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A6AAA9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201990" y="231155"/>
            <a:ext cx="11527803" cy="6879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400" b="1">
                <a:solidFill>
                  <a:srgbClr val="A73E25"/>
                </a:solidFill>
              </a:rP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xmlns:p14="http://schemas.microsoft.com/office/powerpoint/2010/main" spd="med"/>
  <p:txStyles>
    <p:titleStyle>
      <a:lvl1pPr defTabSz="584200">
        <a:lnSpc>
          <a:spcPct val="90000"/>
        </a:lnSpc>
        <a:spcBef>
          <a:spcPts val="2900"/>
        </a:spcBef>
        <a:defRPr sz="3400" b="1">
          <a:solidFill>
            <a:srgbClr val="A73E25"/>
          </a:solidFill>
          <a:latin typeface="+mn-lt"/>
          <a:ea typeface="+mn-ea"/>
          <a:cs typeface="+mn-cs"/>
          <a:sym typeface="Palatino"/>
        </a:defRPr>
      </a:lvl1pPr>
      <a:lvl2pPr indent="228600" defTabSz="584200">
        <a:lnSpc>
          <a:spcPct val="90000"/>
        </a:lnSpc>
        <a:spcBef>
          <a:spcPts val="2900"/>
        </a:spcBef>
        <a:defRPr sz="3400" b="1">
          <a:solidFill>
            <a:srgbClr val="A73E25"/>
          </a:solidFill>
          <a:latin typeface="+mn-lt"/>
          <a:ea typeface="+mn-ea"/>
          <a:cs typeface="+mn-cs"/>
          <a:sym typeface="Palatino"/>
        </a:defRPr>
      </a:lvl2pPr>
      <a:lvl3pPr indent="457200" defTabSz="584200">
        <a:lnSpc>
          <a:spcPct val="90000"/>
        </a:lnSpc>
        <a:spcBef>
          <a:spcPts val="2900"/>
        </a:spcBef>
        <a:defRPr sz="3400" b="1">
          <a:solidFill>
            <a:srgbClr val="A73E25"/>
          </a:solidFill>
          <a:latin typeface="+mn-lt"/>
          <a:ea typeface="+mn-ea"/>
          <a:cs typeface="+mn-cs"/>
          <a:sym typeface="Palatino"/>
        </a:defRPr>
      </a:lvl3pPr>
      <a:lvl4pPr indent="685800" defTabSz="584200">
        <a:lnSpc>
          <a:spcPct val="90000"/>
        </a:lnSpc>
        <a:spcBef>
          <a:spcPts val="2900"/>
        </a:spcBef>
        <a:defRPr sz="3400" b="1">
          <a:solidFill>
            <a:srgbClr val="A73E25"/>
          </a:solidFill>
          <a:latin typeface="+mn-lt"/>
          <a:ea typeface="+mn-ea"/>
          <a:cs typeface="+mn-cs"/>
          <a:sym typeface="Palatino"/>
        </a:defRPr>
      </a:lvl4pPr>
      <a:lvl5pPr indent="914400" defTabSz="584200">
        <a:lnSpc>
          <a:spcPct val="90000"/>
        </a:lnSpc>
        <a:spcBef>
          <a:spcPts val="2900"/>
        </a:spcBef>
        <a:defRPr sz="3400" b="1">
          <a:solidFill>
            <a:srgbClr val="A73E25"/>
          </a:solidFill>
          <a:latin typeface="+mn-lt"/>
          <a:ea typeface="+mn-ea"/>
          <a:cs typeface="+mn-cs"/>
          <a:sym typeface="Palatino"/>
        </a:defRPr>
      </a:lvl5pPr>
      <a:lvl6pPr indent="1143000" defTabSz="584200">
        <a:lnSpc>
          <a:spcPct val="90000"/>
        </a:lnSpc>
        <a:spcBef>
          <a:spcPts val="2900"/>
        </a:spcBef>
        <a:defRPr sz="3400" b="1">
          <a:solidFill>
            <a:srgbClr val="A73E25"/>
          </a:solidFill>
          <a:latin typeface="+mn-lt"/>
          <a:ea typeface="+mn-ea"/>
          <a:cs typeface="+mn-cs"/>
          <a:sym typeface="Palatino"/>
        </a:defRPr>
      </a:lvl6pPr>
      <a:lvl7pPr indent="1371600" defTabSz="584200">
        <a:lnSpc>
          <a:spcPct val="90000"/>
        </a:lnSpc>
        <a:spcBef>
          <a:spcPts val="2900"/>
        </a:spcBef>
        <a:defRPr sz="3400" b="1">
          <a:solidFill>
            <a:srgbClr val="A73E25"/>
          </a:solidFill>
          <a:latin typeface="+mn-lt"/>
          <a:ea typeface="+mn-ea"/>
          <a:cs typeface="+mn-cs"/>
          <a:sym typeface="Palatino"/>
        </a:defRPr>
      </a:lvl7pPr>
      <a:lvl8pPr indent="1600200" defTabSz="584200">
        <a:lnSpc>
          <a:spcPct val="90000"/>
        </a:lnSpc>
        <a:spcBef>
          <a:spcPts val="2900"/>
        </a:spcBef>
        <a:defRPr sz="3400" b="1">
          <a:solidFill>
            <a:srgbClr val="A73E25"/>
          </a:solidFill>
          <a:latin typeface="+mn-lt"/>
          <a:ea typeface="+mn-ea"/>
          <a:cs typeface="+mn-cs"/>
          <a:sym typeface="Palatino"/>
        </a:defRPr>
      </a:lvl8pPr>
      <a:lvl9pPr indent="1828800" defTabSz="584200">
        <a:lnSpc>
          <a:spcPct val="90000"/>
        </a:lnSpc>
        <a:spcBef>
          <a:spcPts val="2900"/>
        </a:spcBef>
        <a:defRPr sz="3400" b="1">
          <a:solidFill>
            <a:srgbClr val="A73E25"/>
          </a:solidFill>
          <a:latin typeface="+mn-lt"/>
          <a:ea typeface="+mn-ea"/>
          <a:cs typeface="+mn-cs"/>
          <a:sym typeface="Palatino"/>
        </a:defRPr>
      </a:lvl9pPr>
    </p:titleStyle>
    <p:bodyStyle>
      <a:lvl1pPr marL="334285" indent="-334285" defTabSz="584200">
        <a:lnSpc>
          <a:spcPct val="90000"/>
        </a:lnSpc>
        <a:spcBef>
          <a:spcPts val="2000"/>
        </a:spcBef>
        <a:buClr>
          <a:srgbClr val="C53E12"/>
        </a:buClr>
        <a:buSzPct val="125000"/>
        <a:buFont typeface="Lucida Grande"/>
        <a:buChar char="‣"/>
        <a:defRPr sz="2600">
          <a:latin typeface="+mn-lt"/>
          <a:ea typeface="+mn-ea"/>
          <a:cs typeface="+mn-cs"/>
          <a:sym typeface="Palatino"/>
        </a:defRPr>
      </a:lvl1pPr>
      <a:lvl2pPr marL="510200" indent="-330200" defTabSz="584200">
        <a:lnSpc>
          <a:spcPct val="90000"/>
        </a:lnSpc>
        <a:spcBef>
          <a:spcPts val="2000"/>
        </a:spcBef>
        <a:buClr>
          <a:srgbClr val="C53E12"/>
        </a:buClr>
        <a:buSzPct val="130000"/>
        <a:buFont typeface="Lucida Grande"/>
        <a:buChar char="‣"/>
        <a:defRPr sz="2600">
          <a:latin typeface="+mn-lt"/>
          <a:ea typeface="+mn-ea"/>
          <a:cs typeface="+mn-cs"/>
          <a:sym typeface="Palatino"/>
        </a:defRPr>
      </a:lvl2pPr>
      <a:lvl3pPr defTabSz="584200">
        <a:lnSpc>
          <a:spcPct val="90000"/>
        </a:lnSpc>
        <a:spcBef>
          <a:spcPts val="2000"/>
        </a:spcBef>
        <a:buClr>
          <a:srgbClr val="C53E12"/>
        </a:buClr>
        <a:buFont typeface="Lucida Grande"/>
        <a:defRPr sz="2600">
          <a:latin typeface="+mn-lt"/>
          <a:ea typeface="+mn-ea"/>
          <a:cs typeface="+mn-cs"/>
          <a:sym typeface="Palatino"/>
        </a:defRPr>
      </a:lvl3pPr>
      <a:lvl4pPr marL="1180041" indent="-481541" defTabSz="584200">
        <a:lnSpc>
          <a:spcPct val="90000"/>
        </a:lnSpc>
        <a:spcBef>
          <a:spcPts val="2000"/>
        </a:spcBef>
        <a:buClr>
          <a:srgbClr val="C53E12"/>
        </a:buClr>
        <a:buSzPct val="130000"/>
        <a:buFont typeface="Lucida Grande"/>
        <a:buChar char="‣"/>
        <a:defRPr sz="2600">
          <a:latin typeface="+mn-lt"/>
          <a:ea typeface="+mn-ea"/>
          <a:cs typeface="+mn-cs"/>
          <a:sym typeface="Palatino"/>
        </a:defRPr>
      </a:lvl4pPr>
      <a:lvl5pPr marL="1522941" indent="-481541" defTabSz="584200">
        <a:lnSpc>
          <a:spcPct val="90000"/>
        </a:lnSpc>
        <a:spcBef>
          <a:spcPts val="2000"/>
        </a:spcBef>
        <a:buClr>
          <a:srgbClr val="C53E12"/>
        </a:buClr>
        <a:buSzPct val="130000"/>
        <a:buFont typeface="Lucida Grande"/>
        <a:buChar char="‣"/>
        <a:defRPr sz="2600">
          <a:latin typeface="+mn-lt"/>
          <a:ea typeface="+mn-ea"/>
          <a:cs typeface="+mn-cs"/>
          <a:sym typeface="Palatino"/>
        </a:defRPr>
      </a:lvl5pPr>
      <a:lvl6pPr marL="1865841" indent="-481541" defTabSz="584200">
        <a:lnSpc>
          <a:spcPct val="90000"/>
        </a:lnSpc>
        <a:spcBef>
          <a:spcPts val="2000"/>
        </a:spcBef>
        <a:buClr>
          <a:srgbClr val="C53E12"/>
        </a:buClr>
        <a:buSzPct val="130000"/>
        <a:buFont typeface="Lucida Grande"/>
        <a:buChar char="‣"/>
        <a:defRPr sz="2600">
          <a:latin typeface="+mn-lt"/>
          <a:ea typeface="+mn-ea"/>
          <a:cs typeface="+mn-cs"/>
          <a:sym typeface="Palatino"/>
        </a:defRPr>
      </a:lvl6pPr>
      <a:lvl7pPr marL="2208741" indent="-481541" defTabSz="584200">
        <a:lnSpc>
          <a:spcPct val="90000"/>
        </a:lnSpc>
        <a:spcBef>
          <a:spcPts val="2000"/>
        </a:spcBef>
        <a:buClr>
          <a:srgbClr val="C53E12"/>
        </a:buClr>
        <a:buSzPct val="130000"/>
        <a:buFont typeface="Lucida Grande"/>
        <a:buChar char="‣"/>
        <a:defRPr sz="2600">
          <a:latin typeface="+mn-lt"/>
          <a:ea typeface="+mn-ea"/>
          <a:cs typeface="+mn-cs"/>
          <a:sym typeface="Palatino"/>
        </a:defRPr>
      </a:lvl7pPr>
      <a:lvl8pPr marL="2551641" indent="-481541" defTabSz="584200">
        <a:lnSpc>
          <a:spcPct val="90000"/>
        </a:lnSpc>
        <a:spcBef>
          <a:spcPts val="2000"/>
        </a:spcBef>
        <a:buClr>
          <a:srgbClr val="C53E12"/>
        </a:buClr>
        <a:buSzPct val="130000"/>
        <a:buFont typeface="Lucida Grande"/>
        <a:buChar char="‣"/>
        <a:defRPr sz="2600">
          <a:latin typeface="+mn-lt"/>
          <a:ea typeface="+mn-ea"/>
          <a:cs typeface="+mn-cs"/>
          <a:sym typeface="Palatino"/>
        </a:defRPr>
      </a:lvl8pPr>
      <a:lvl9pPr marL="2894541" indent="-481541" defTabSz="584200">
        <a:lnSpc>
          <a:spcPct val="90000"/>
        </a:lnSpc>
        <a:spcBef>
          <a:spcPts val="2000"/>
        </a:spcBef>
        <a:buClr>
          <a:srgbClr val="C53E12"/>
        </a:buClr>
        <a:buSzPct val="130000"/>
        <a:buFont typeface="Lucida Grande"/>
        <a:buChar char="‣"/>
        <a:defRPr sz="2600">
          <a:latin typeface="+mn-lt"/>
          <a:ea typeface="+mn-ea"/>
          <a:cs typeface="+mn-cs"/>
          <a:sym typeface="Palatino"/>
        </a:defRPr>
      </a:lvl9pPr>
    </p:bodyStyle>
    <p:otherStyle>
      <a:lvl1pPr algn="ctr" defTabSz="584200">
        <a:defRPr sz="2400" b="1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 sz="2400" b="1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 sz="2400" b="1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 sz="2400" b="1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 sz="2400" b="1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 sz="2400" b="1"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 sz="2400" b="1"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 sz="2400" b="1"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 sz="2400" b="1"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4.png"/><Relationship Id="rId8" Type="http://schemas.openxmlformats.org/officeDocument/2006/relationships/image" Target="../media/image84.png"/><Relationship Id="rId9" Type="http://schemas.openxmlformats.org/officeDocument/2006/relationships/image" Target="../media/image85.jpe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4.png"/><Relationship Id="rId7" Type="http://schemas.openxmlformats.org/officeDocument/2006/relationships/image" Target="../media/image84.png"/><Relationship Id="rId8" Type="http://schemas.openxmlformats.org/officeDocument/2006/relationships/image" Target="../media/image95.png"/><Relationship Id="rId9" Type="http://schemas.openxmlformats.org/officeDocument/2006/relationships/image" Target="../media/image96.jpeg"/><Relationship Id="rId10" Type="http://schemas.openxmlformats.org/officeDocument/2006/relationships/image" Target="../media/image97.png"/><Relationship Id="rId11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png"/><Relationship Id="rId12" Type="http://schemas.openxmlformats.org/officeDocument/2006/relationships/image" Target="../media/image107.png"/><Relationship Id="rId13" Type="http://schemas.openxmlformats.org/officeDocument/2006/relationships/image" Target="../media/image108.png"/><Relationship Id="rId14" Type="http://schemas.openxmlformats.org/officeDocument/2006/relationships/image" Target="../media/image109.png"/><Relationship Id="rId1" Type="http://schemas.microsoft.com/office/2007/relationships/media" Target="../media/media3.mp4"/><Relationship Id="rId2" Type="http://schemas.openxmlformats.org/officeDocument/2006/relationships/video" Target="../media/media3.mp4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jpeg"/><Relationship Id="rId8" Type="http://schemas.openxmlformats.org/officeDocument/2006/relationships/image" Target="../media/image103.jpe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png"/><Relationship Id="rId12" Type="http://schemas.openxmlformats.org/officeDocument/2006/relationships/image" Target="../media/image114.png"/><Relationship Id="rId13" Type="http://schemas.openxmlformats.org/officeDocument/2006/relationships/image" Target="../media/image115.jpeg"/><Relationship Id="rId14" Type="http://schemas.openxmlformats.org/officeDocument/2006/relationships/image" Target="../media/image108.png"/><Relationship Id="rId15" Type="http://schemas.openxmlformats.org/officeDocument/2006/relationships/image" Target="../media/image109.png"/><Relationship Id="rId1" Type="http://schemas.microsoft.com/office/2007/relationships/media" Target="../media/media4.m4v"/><Relationship Id="rId2" Type="http://schemas.openxmlformats.org/officeDocument/2006/relationships/video" Target="../media/media4.m4v"/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7" Type="http://schemas.openxmlformats.org/officeDocument/2006/relationships/image" Target="../media/image111.jpeg"/><Relationship Id="rId8" Type="http://schemas.openxmlformats.org/officeDocument/2006/relationships/image" Target="../media/image96.jpeg"/><Relationship Id="rId9" Type="http://schemas.openxmlformats.org/officeDocument/2006/relationships/image" Target="../media/image98.jpeg"/><Relationship Id="rId10" Type="http://schemas.openxmlformats.org/officeDocument/2006/relationships/image" Target="../media/image1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5.png"/><Relationship Id="rId1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jpeg"/><Relationship Id="rId7" Type="http://schemas.openxmlformats.org/officeDocument/2006/relationships/image" Target="../media/image121.png"/><Relationship Id="rId8" Type="http://schemas.openxmlformats.org/officeDocument/2006/relationships/image" Target="../media/image122.jpeg"/><Relationship Id="rId9" Type="http://schemas.openxmlformats.org/officeDocument/2006/relationships/image" Target="../media/image123.png"/><Relationship Id="rId10" Type="http://schemas.openxmlformats.org/officeDocument/2006/relationships/image" Target="../media/image124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1.png"/><Relationship Id="rId12" Type="http://schemas.openxmlformats.org/officeDocument/2006/relationships/image" Target="../media/image6.png"/><Relationship Id="rId13" Type="http://schemas.openxmlformats.org/officeDocument/2006/relationships/image" Target="../media/image132.png"/><Relationship Id="rId14" Type="http://schemas.openxmlformats.org/officeDocument/2006/relationships/image" Target="../media/image133.png"/><Relationship Id="rId1" Type="http://schemas.microsoft.com/office/2007/relationships/media" Target="../media/media6.mov"/><Relationship Id="rId2" Type="http://schemas.openxmlformats.org/officeDocument/2006/relationships/video" Target="../media/media6.mov"/><Relationship Id="rId3" Type="http://schemas.microsoft.com/office/2007/relationships/media" Target="../media/media7.m4v"/><Relationship Id="rId4" Type="http://schemas.openxmlformats.org/officeDocument/2006/relationships/video" Target="../media/media7.m4v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jpeg"/><Relationship Id="rId9" Type="http://schemas.openxmlformats.org/officeDocument/2006/relationships/image" Target="../media/image130.png"/><Relationship Id="rId10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3.jpeg"/><Relationship Id="rId12" Type="http://schemas.openxmlformats.org/officeDocument/2006/relationships/image" Target="../media/image144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png"/><Relationship Id="rId3" Type="http://schemas.openxmlformats.org/officeDocument/2006/relationships/image" Target="../media/image135.jpeg"/><Relationship Id="rId4" Type="http://schemas.openxmlformats.org/officeDocument/2006/relationships/image" Target="../media/image136.png"/><Relationship Id="rId5" Type="http://schemas.openxmlformats.org/officeDocument/2006/relationships/image" Target="../media/image137.jpeg"/><Relationship Id="rId6" Type="http://schemas.openxmlformats.org/officeDocument/2006/relationships/image" Target="../media/image138.png"/><Relationship Id="rId7" Type="http://schemas.openxmlformats.org/officeDocument/2006/relationships/image" Target="../media/image139.jpeg"/><Relationship Id="rId8" Type="http://schemas.openxmlformats.org/officeDocument/2006/relationships/image" Target="../media/image140.png"/><Relationship Id="rId9" Type="http://schemas.openxmlformats.org/officeDocument/2006/relationships/image" Target="../media/image141.jpeg"/><Relationship Id="rId10" Type="http://schemas.openxmlformats.org/officeDocument/2006/relationships/image" Target="../media/image1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6.jpeg"/><Relationship Id="rId3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jpeg"/><Relationship Id="rId13" Type="http://schemas.openxmlformats.org/officeDocument/2006/relationships/image" Target="../media/image2.png"/><Relationship Id="rId14" Type="http://schemas.openxmlformats.org/officeDocument/2006/relationships/image" Target="../media/image21.png"/><Relationship Id="rId15" Type="http://schemas.openxmlformats.org/officeDocument/2006/relationships/image" Target="../media/image23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png"/><Relationship Id="rId8" Type="http://schemas.openxmlformats.org/officeDocument/2006/relationships/image" Target="../media/image30.jpeg"/><Relationship Id="rId9" Type="http://schemas.openxmlformats.org/officeDocument/2006/relationships/image" Target="../media/image31.png"/><Relationship Id="rId10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jpeg"/><Relationship Id="rId10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8" Type="http://schemas.openxmlformats.org/officeDocument/2006/relationships/image" Target="../media/image55.jpeg"/><Relationship Id="rId9" Type="http://schemas.openxmlformats.org/officeDocument/2006/relationships/image" Target="../media/image56.png"/><Relationship Id="rId10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jpe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jpeg"/><Relationship Id="rId7" Type="http://schemas.openxmlformats.org/officeDocument/2006/relationships/image" Target="../media/image72.png"/><Relationship Id="rId8" Type="http://schemas.openxmlformats.org/officeDocument/2006/relationships/image" Target="../media/image73.jpeg"/><Relationship Id="rId9" Type="http://schemas.openxmlformats.org/officeDocument/2006/relationships/image" Target="../media/image7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jpeg"/><Relationship Id="rId6" Type="http://schemas.openxmlformats.org/officeDocument/2006/relationships/image" Target="../media/image79.png"/><Relationship Id="rId7" Type="http://schemas.openxmlformats.org/officeDocument/2006/relationships/image" Target="../media/image80.jpeg"/><Relationship Id="rId8" Type="http://schemas.openxmlformats.org/officeDocument/2006/relationships/image" Target="../media/image81.png"/><Relationship Id="rId9" Type="http://schemas.openxmlformats.org/officeDocument/2006/relationships/image" Target="../media/image82.jpeg"/><Relationship Id="rId10" Type="http://schemas.openxmlformats.org/officeDocument/2006/relationships/image" Target="../media/image83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27287" y="230716"/>
            <a:ext cx="13001158" cy="13843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7800" b="1" i="0">
                <a:solidFill>
                  <a:srgbClr val="970519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800" b="1">
                <a:solidFill>
                  <a:srgbClr val="970519"/>
                </a:solidFill>
              </a:rPr>
              <a:t>20 Years of Vehicles at CDS</a:t>
            </a:r>
          </a:p>
        </p:txBody>
      </p:sp>
      <p:sp>
        <p:nvSpPr>
          <p:cNvPr id="13" name="Shape 13"/>
          <p:cNvSpPr/>
          <p:nvPr/>
        </p:nvSpPr>
        <p:spPr>
          <a:xfrm>
            <a:off x="412882" y="2598332"/>
            <a:ext cx="3775950" cy="685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l">
              <a:lnSpc>
                <a:spcPct val="110000"/>
              </a:lnSpc>
              <a:spcBef>
                <a:spcPts val="1100"/>
              </a:spcBef>
              <a:defRPr sz="1800" i="0"/>
            </a:pPr>
            <a:r>
              <a:rPr sz="3600" b="1"/>
              <a:t>Andrea Censi </a:t>
            </a:r>
            <a:r>
              <a:rPr sz="2900"/>
              <a:t>(’12)</a:t>
            </a:r>
          </a:p>
        </p:txBody>
      </p:sp>
      <p:pic>
        <p:nvPicPr>
          <p:cNvPr id="14" name="Screen Shot 2014-08-03 at 4.01.3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2731" y="2725472"/>
            <a:ext cx="1979166" cy="1823103"/>
          </a:xfrm>
          <a:prstGeom prst="rect">
            <a:avLst/>
          </a:prstGeom>
          <a:ln w="3175">
            <a:miter lim="400000"/>
          </a:ln>
        </p:spPr>
      </p:pic>
      <p:pic>
        <p:nvPicPr>
          <p:cNvPr id="15" name="Screen Shot 2014-08-03 at 4.01.34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1995" y="5579070"/>
            <a:ext cx="2050298" cy="128942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0" name="Group 20"/>
          <p:cNvGrpSpPr/>
          <p:nvPr/>
        </p:nvGrpSpPr>
        <p:grpSpPr>
          <a:xfrm>
            <a:off x="9280681" y="5553920"/>
            <a:ext cx="2845403" cy="1838182"/>
            <a:chOff x="462449" y="528521"/>
            <a:chExt cx="2845401" cy="1838181"/>
          </a:xfrm>
        </p:grpSpPr>
        <p:sp>
          <p:nvSpPr>
            <p:cNvPr id="16" name="Shape 16"/>
            <p:cNvSpPr/>
            <p:nvPr/>
          </p:nvSpPr>
          <p:spPr>
            <a:xfrm rot="3288939">
              <a:off x="2543840" y="1073873"/>
              <a:ext cx="536102" cy="835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48" extrusionOk="0">
                  <a:moveTo>
                    <a:pt x="0" y="19737"/>
                  </a:moveTo>
                  <a:cubicBezTo>
                    <a:pt x="6282" y="19955"/>
                    <a:pt x="11382" y="16834"/>
                    <a:pt x="10665" y="13209"/>
                  </a:cubicBezTo>
                  <a:cubicBezTo>
                    <a:pt x="10136" y="10539"/>
                    <a:pt x="6197" y="8426"/>
                    <a:pt x="6137" y="5721"/>
                  </a:cubicBezTo>
                  <a:cubicBezTo>
                    <a:pt x="6033" y="1075"/>
                    <a:pt x="15127" y="-1645"/>
                    <a:pt x="21600" y="109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7" name="dropped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1576255">
              <a:off x="465871" y="1361824"/>
              <a:ext cx="2018387" cy="99792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8" name="pasted-image.gi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8941" y="528521"/>
              <a:ext cx="1148226" cy="88147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9" name="Shape 19"/>
            <p:cNvSpPr/>
            <p:nvPr/>
          </p:nvSpPr>
          <p:spPr>
            <a:xfrm>
              <a:off x="1589125" y="556359"/>
              <a:ext cx="317501" cy="6858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600"/>
              </a:lvl1pPr>
            </a:lstStyle>
            <a:p>
              <a:pPr lvl="0">
                <a:defRPr sz="1800" i="0"/>
              </a:pPr>
              <a:r>
                <a:rPr sz="3600" i="1"/>
                <a:t>?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063099" y="7418179"/>
            <a:ext cx="2883733" cy="2262869"/>
            <a:chOff x="0" y="0"/>
            <a:chExt cx="2883731" cy="2262868"/>
          </a:xfrm>
        </p:grpSpPr>
        <p:sp>
          <p:nvSpPr>
            <p:cNvPr id="21" name="Shape 21"/>
            <p:cNvSpPr/>
            <p:nvPr/>
          </p:nvSpPr>
          <p:spPr>
            <a:xfrm rot="1533212">
              <a:off x="826173" y="304886"/>
              <a:ext cx="1788497" cy="1653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3" extrusionOk="0">
                  <a:moveTo>
                    <a:pt x="0" y="20793"/>
                  </a:moveTo>
                  <a:cubicBezTo>
                    <a:pt x="741" y="18700"/>
                    <a:pt x="2126" y="17150"/>
                    <a:pt x="3791" y="16551"/>
                  </a:cubicBezTo>
                  <a:cubicBezTo>
                    <a:pt x="6758" y="15483"/>
                    <a:pt x="10406" y="17464"/>
                    <a:pt x="12570" y="14287"/>
                  </a:cubicBezTo>
                  <a:cubicBezTo>
                    <a:pt x="14763" y="11069"/>
                    <a:pt x="12896" y="5776"/>
                    <a:pt x="14771" y="2319"/>
                  </a:cubicBezTo>
                  <a:cubicBezTo>
                    <a:pt x="16467" y="-807"/>
                    <a:pt x="19946" y="-765"/>
                    <a:pt x="21600" y="2401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31" name="Group 31"/>
            <p:cNvGrpSpPr/>
            <p:nvPr/>
          </p:nvGrpSpPr>
          <p:grpSpPr>
            <a:xfrm rot="19923373">
              <a:off x="100675" y="1151250"/>
              <a:ext cx="823733" cy="634632"/>
              <a:chOff x="0" y="0"/>
              <a:chExt cx="823732" cy="634631"/>
            </a:xfrm>
          </p:grpSpPr>
          <p:sp>
            <p:nvSpPr>
              <p:cNvPr id="22" name="Shape 22"/>
              <p:cNvSpPr/>
              <p:nvPr/>
            </p:nvSpPr>
            <p:spPr>
              <a:xfrm rot="21600000">
                <a:off x="764320" y="130904"/>
                <a:ext cx="59413" cy="106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" name="Shape 23"/>
              <p:cNvSpPr/>
              <p:nvPr/>
            </p:nvSpPr>
            <p:spPr>
              <a:xfrm rot="21600000">
                <a:off x="764320" y="388975"/>
                <a:ext cx="59413" cy="106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30" name="Group 30"/>
              <p:cNvGrpSpPr/>
              <p:nvPr/>
            </p:nvGrpSpPr>
            <p:grpSpPr>
              <a:xfrm rot="21600000">
                <a:off x="-1" y="-1"/>
                <a:ext cx="759552" cy="634633"/>
                <a:chOff x="0" y="0"/>
                <a:chExt cx="759550" cy="634631"/>
              </a:xfrm>
            </p:grpSpPr>
            <p:sp>
              <p:nvSpPr>
                <p:cNvPr id="24" name="Shape 24"/>
                <p:cNvSpPr/>
                <p:nvPr/>
              </p:nvSpPr>
              <p:spPr>
                <a:xfrm flipH="1">
                  <a:off x="156759" y="46501"/>
                  <a:ext cx="1" cy="529790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5" name="Shape 25"/>
                <p:cNvSpPr/>
                <p:nvPr/>
              </p:nvSpPr>
              <p:spPr>
                <a:xfrm rot="21600000">
                  <a:off x="-1" y="101278"/>
                  <a:ext cx="673136" cy="430405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6" name="Shape 26"/>
                <p:cNvSpPr/>
                <p:nvPr/>
              </p:nvSpPr>
              <p:spPr>
                <a:xfrm rot="21600000">
                  <a:off x="53451" y="-1"/>
                  <a:ext cx="206616" cy="81745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" name="Shape 27"/>
                <p:cNvSpPr/>
                <p:nvPr/>
              </p:nvSpPr>
              <p:spPr>
                <a:xfrm flipV="1">
                  <a:off x="189585" y="184306"/>
                  <a:ext cx="569966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" name="Shape 28"/>
                <p:cNvSpPr/>
                <p:nvPr/>
              </p:nvSpPr>
              <p:spPr>
                <a:xfrm flipV="1">
                  <a:off x="189585" y="442376"/>
                  <a:ext cx="569966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" name="Shape 29"/>
                <p:cNvSpPr/>
                <p:nvPr/>
              </p:nvSpPr>
              <p:spPr>
                <a:xfrm rot="21600000">
                  <a:off x="53451" y="552888"/>
                  <a:ext cx="206616" cy="81744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pic>
          <p:nvPicPr>
            <p:cNvPr id="32" name="pasted-image-filtered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46867" y="973045"/>
              <a:ext cx="251104" cy="72253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33" name="pasted-image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44376" y="381966"/>
              <a:ext cx="302471" cy="89512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47" name="Group 47"/>
          <p:cNvGrpSpPr/>
          <p:nvPr/>
        </p:nvGrpSpPr>
        <p:grpSpPr>
          <a:xfrm rot="19319379">
            <a:off x="4412099" y="3312027"/>
            <a:ext cx="2632672" cy="2023758"/>
            <a:chOff x="0" y="0"/>
            <a:chExt cx="2632671" cy="2023757"/>
          </a:xfrm>
        </p:grpSpPr>
        <p:sp>
          <p:nvSpPr>
            <p:cNvPr id="35" name="Shape 35"/>
            <p:cNvSpPr/>
            <p:nvPr/>
          </p:nvSpPr>
          <p:spPr>
            <a:xfrm rot="1533212">
              <a:off x="1314048" y="187263"/>
              <a:ext cx="1127346" cy="114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extrusionOk="0">
                  <a:moveTo>
                    <a:pt x="0" y="21600"/>
                  </a:moveTo>
                  <a:cubicBezTo>
                    <a:pt x="3077" y="20693"/>
                    <a:pt x="5174" y="17819"/>
                    <a:pt x="5119" y="14646"/>
                  </a:cubicBezTo>
                  <a:cubicBezTo>
                    <a:pt x="5071" y="11871"/>
                    <a:pt x="3972" y="8569"/>
                    <a:pt x="6452" y="7443"/>
                  </a:cubicBezTo>
                  <a:cubicBezTo>
                    <a:pt x="7877" y="6796"/>
                    <a:pt x="9372" y="7726"/>
                    <a:pt x="10855" y="8185"/>
                  </a:cubicBezTo>
                  <a:cubicBezTo>
                    <a:pt x="16226" y="9848"/>
                    <a:pt x="21600" y="5621"/>
                    <a:pt x="21261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45" name="Group 45"/>
            <p:cNvGrpSpPr/>
            <p:nvPr/>
          </p:nvGrpSpPr>
          <p:grpSpPr>
            <a:xfrm rot="19923373">
              <a:off x="170383" y="685678"/>
              <a:ext cx="1394089" cy="1074054"/>
              <a:chOff x="0" y="0"/>
              <a:chExt cx="1394088" cy="1074053"/>
            </a:xfrm>
          </p:grpSpPr>
          <p:sp>
            <p:nvSpPr>
              <p:cNvPr id="36" name="Shape 36"/>
              <p:cNvSpPr/>
              <p:nvPr/>
            </p:nvSpPr>
            <p:spPr>
              <a:xfrm rot="21600000">
                <a:off x="1293539" y="221544"/>
                <a:ext cx="100550" cy="180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" name="Shape 37"/>
              <p:cNvSpPr/>
              <p:nvPr/>
            </p:nvSpPr>
            <p:spPr>
              <a:xfrm rot="21600000">
                <a:off x="1293539" y="658303"/>
                <a:ext cx="100550" cy="180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44" name="Group 44"/>
              <p:cNvGrpSpPr/>
              <p:nvPr/>
            </p:nvGrpSpPr>
            <p:grpSpPr>
              <a:xfrm rot="21600000">
                <a:off x="-1" y="-1"/>
                <a:ext cx="1285467" cy="1074054"/>
                <a:chOff x="0" y="0"/>
                <a:chExt cx="1285465" cy="1074052"/>
              </a:xfrm>
            </p:grpSpPr>
            <p:sp>
              <p:nvSpPr>
                <p:cNvPr id="38" name="Shape 38"/>
                <p:cNvSpPr/>
                <p:nvPr/>
              </p:nvSpPr>
              <p:spPr>
                <a:xfrm flipH="1">
                  <a:off x="265299" y="78699"/>
                  <a:ext cx="1" cy="896618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9" name="Shape 39"/>
                <p:cNvSpPr/>
                <p:nvPr/>
              </p:nvSpPr>
              <p:spPr>
                <a:xfrm rot="21600000">
                  <a:off x="-1" y="171404"/>
                  <a:ext cx="1139217" cy="728418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40" name="Shape 40"/>
                <p:cNvSpPr/>
                <p:nvPr/>
              </p:nvSpPr>
              <p:spPr>
                <a:xfrm rot="21600000">
                  <a:off x="90461" y="-1"/>
                  <a:ext cx="349678" cy="138344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41" name="Shape 41"/>
                <p:cNvSpPr/>
                <p:nvPr/>
              </p:nvSpPr>
              <p:spPr>
                <a:xfrm flipV="1">
                  <a:off x="320855" y="311920"/>
                  <a:ext cx="964611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42" name="Shape 42"/>
                <p:cNvSpPr/>
                <p:nvPr/>
              </p:nvSpPr>
              <p:spPr>
                <a:xfrm flipV="1">
                  <a:off x="320855" y="748679"/>
                  <a:ext cx="964611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43" name="Shape 43"/>
                <p:cNvSpPr/>
                <p:nvPr/>
              </p:nvSpPr>
              <p:spPr>
                <a:xfrm rot="21600000">
                  <a:off x="90461" y="935710"/>
                  <a:ext cx="349678" cy="138343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pic>
          <p:nvPicPr>
            <p:cNvPr id="46" name="pasted-image.ti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43717" y="1263031"/>
              <a:ext cx="213909" cy="20915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61" name="Group 61"/>
          <p:cNvGrpSpPr/>
          <p:nvPr/>
        </p:nvGrpSpPr>
        <p:grpSpPr>
          <a:xfrm>
            <a:off x="7580880" y="4844815"/>
            <a:ext cx="4125378" cy="1162643"/>
            <a:chOff x="0" y="0"/>
            <a:chExt cx="4125376" cy="1162641"/>
          </a:xfrm>
        </p:grpSpPr>
        <p:sp>
          <p:nvSpPr>
            <p:cNvPr id="48" name="Shape 48"/>
            <p:cNvSpPr/>
            <p:nvPr/>
          </p:nvSpPr>
          <p:spPr>
            <a:xfrm rot="139541">
              <a:off x="798253" y="59302"/>
              <a:ext cx="2933657" cy="537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73" extrusionOk="0">
                  <a:moveTo>
                    <a:pt x="0" y="20673"/>
                  </a:moveTo>
                  <a:cubicBezTo>
                    <a:pt x="3004" y="8328"/>
                    <a:pt x="6667" y="1150"/>
                    <a:pt x="10484" y="127"/>
                  </a:cubicBezTo>
                  <a:cubicBezTo>
                    <a:pt x="14416" y="-927"/>
                    <a:pt x="18310" y="4598"/>
                    <a:pt x="21600" y="159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3891129" y="527707"/>
              <a:ext cx="179250" cy="241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557" y="10975"/>
                    <a:pt x="10757" y="3775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882B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3816348" y="567225"/>
              <a:ext cx="309029" cy="16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461" extrusionOk="0">
                  <a:moveTo>
                    <a:pt x="21600" y="19461"/>
                  </a:moveTo>
                  <a:cubicBezTo>
                    <a:pt x="13211" y="4135"/>
                    <a:pt x="6011" y="-2139"/>
                    <a:pt x="0" y="640"/>
                  </a:cubicBezTo>
                </a:path>
              </a:pathLst>
            </a:custGeom>
            <a:noFill/>
            <a:ln w="63500" cap="flat">
              <a:solidFill>
                <a:srgbClr val="00882B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  <p:grpSp>
          <p:nvGrpSpPr>
            <p:cNvPr id="60" name="Group 60"/>
            <p:cNvGrpSpPr/>
            <p:nvPr/>
          </p:nvGrpSpPr>
          <p:grpSpPr>
            <a:xfrm rot="19923373">
              <a:off x="115712" y="253913"/>
              <a:ext cx="946766" cy="729422"/>
              <a:chOff x="0" y="0"/>
              <a:chExt cx="946765" cy="729420"/>
            </a:xfrm>
          </p:grpSpPr>
          <p:sp>
            <p:nvSpPr>
              <p:cNvPr id="51" name="Shape 51"/>
              <p:cNvSpPr/>
              <p:nvPr/>
            </p:nvSpPr>
            <p:spPr>
              <a:xfrm rot="21600000">
                <a:off x="878480" y="150457"/>
                <a:ext cx="68286" cy="122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2" name="Shape 52"/>
              <p:cNvSpPr/>
              <p:nvPr/>
            </p:nvSpPr>
            <p:spPr>
              <a:xfrm rot="21600000">
                <a:off x="878480" y="447072"/>
                <a:ext cx="68286" cy="122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59" name="Group 59"/>
              <p:cNvGrpSpPr/>
              <p:nvPr/>
            </p:nvGrpSpPr>
            <p:grpSpPr>
              <a:xfrm rot="21600000">
                <a:off x="-1" y="-1"/>
                <a:ext cx="872998" cy="729422"/>
                <a:chOff x="0" y="0"/>
                <a:chExt cx="872996" cy="729420"/>
              </a:xfrm>
            </p:grpSpPr>
            <p:sp>
              <p:nvSpPr>
                <p:cNvPr id="53" name="Shape 53"/>
                <p:cNvSpPr/>
                <p:nvPr/>
              </p:nvSpPr>
              <p:spPr>
                <a:xfrm flipH="1">
                  <a:off x="180172" y="53447"/>
                  <a:ext cx="1" cy="608919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 rot="21600000">
                  <a:off x="-1" y="116405"/>
                  <a:ext cx="773676" cy="494691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 rot="21600000">
                  <a:off x="61435" y="-1"/>
                  <a:ext cx="237476" cy="93954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6" name="Shape 56"/>
                <p:cNvSpPr/>
                <p:nvPr/>
              </p:nvSpPr>
              <p:spPr>
                <a:xfrm flipV="1">
                  <a:off x="217902" y="211834"/>
                  <a:ext cx="655095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7" name="Shape 57"/>
                <p:cNvSpPr/>
                <p:nvPr/>
              </p:nvSpPr>
              <p:spPr>
                <a:xfrm flipV="1">
                  <a:off x="217902" y="508449"/>
                  <a:ext cx="655095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8" name="Shape 58"/>
                <p:cNvSpPr/>
                <p:nvPr/>
              </p:nvSpPr>
              <p:spPr>
                <a:xfrm rot="21600000">
                  <a:off x="61435" y="635468"/>
                  <a:ext cx="237476" cy="93953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9" name="Group 79"/>
          <p:cNvGrpSpPr/>
          <p:nvPr/>
        </p:nvGrpSpPr>
        <p:grpSpPr>
          <a:xfrm>
            <a:off x="9225382" y="7576201"/>
            <a:ext cx="3593152" cy="1826390"/>
            <a:chOff x="120" y="0"/>
            <a:chExt cx="3593150" cy="1826389"/>
          </a:xfrm>
        </p:grpSpPr>
        <p:sp>
          <p:nvSpPr>
            <p:cNvPr id="185" name="Shape 185"/>
            <p:cNvSpPr/>
            <p:nvPr/>
          </p:nvSpPr>
          <p:spPr>
            <a:xfrm>
              <a:off x="1263525" y="0"/>
              <a:ext cx="1476527" cy="671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extrusionOk="0">
                  <a:moveTo>
                    <a:pt x="0" y="21600"/>
                  </a:moveTo>
                  <a:cubicBezTo>
                    <a:pt x="14783" y="17590"/>
                    <a:pt x="21600" y="10390"/>
                    <a:pt x="20450" y="0"/>
                  </a:cubicBezTo>
                </a:path>
              </a:pathLst>
            </a:custGeom>
            <a:noFill/>
            <a:ln w="25400" cap="flat">
              <a:solidFill>
                <a:srgbClr val="C82506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2772867" y="204496"/>
              <a:ext cx="820404" cy="602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BF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1877182" y="822621"/>
              <a:ext cx="1230434" cy="95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26" extrusionOk="0">
                  <a:moveTo>
                    <a:pt x="0" y="16626"/>
                  </a:moveTo>
                  <a:cubicBezTo>
                    <a:pt x="9298" y="-1993"/>
                    <a:pt x="16498" y="-4974"/>
                    <a:pt x="21600" y="7683"/>
                  </a:cubicBezTo>
                </a:path>
              </a:pathLst>
            </a:custGeom>
            <a:noFill/>
            <a:ln w="25400" cap="flat">
              <a:solidFill>
                <a:srgbClr val="C82506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  <p:grpSp>
          <p:nvGrpSpPr>
            <p:cNvPr id="74" name="Group 74"/>
            <p:cNvGrpSpPr/>
            <p:nvPr/>
          </p:nvGrpSpPr>
          <p:grpSpPr>
            <a:xfrm rot="19923373">
              <a:off x="904491" y="783614"/>
              <a:ext cx="1086425" cy="837019"/>
              <a:chOff x="0" y="0"/>
              <a:chExt cx="1086424" cy="837018"/>
            </a:xfrm>
          </p:grpSpPr>
          <p:sp>
            <p:nvSpPr>
              <p:cNvPr id="65" name="Shape 65"/>
              <p:cNvSpPr/>
              <p:nvPr/>
            </p:nvSpPr>
            <p:spPr>
              <a:xfrm rot="21600000">
                <a:off x="1008066" y="172651"/>
                <a:ext cx="78359" cy="140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" name="Shape 66"/>
              <p:cNvSpPr/>
              <p:nvPr/>
            </p:nvSpPr>
            <p:spPr>
              <a:xfrm rot="21600000">
                <a:off x="1008066" y="513021"/>
                <a:ext cx="78359" cy="140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73" name="Group 73"/>
              <p:cNvGrpSpPr/>
              <p:nvPr/>
            </p:nvGrpSpPr>
            <p:grpSpPr>
              <a:xfrm rot="21600000">
                <a:off x="-1" y="-1"/>
                <a:ext cx="1001776" cy="837020"/>
                <a:chOff x="0" y="0"/>
                <a:chExt cx="1001774" cy="837018"/>
              </a:xfrm>
            </p:grpSpPr>
            <p:sp>
              <p:nvSpPr>
                <p:cNvPr id="67" name="Shape 67"/>
                <p:cNvSpPr/>
                <p:nvPr/>
              </p:nvSpPr>
              <p:spPr>
                <a:xfrm flipH="1">
                  <a:off x="206750" y="61331"/>
                  <a:ext cx="1" cy="698742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 rot="21600000">
                  <a:off x="-1" y="133576"/>
                  <a:ext cx="887802" cy="567663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69" name="Shape 69"/>
                <p:cNvSpPr/>
                <p:nvPr/>
              </p:nvSpPr>
              <p:spPr>
                <a:xfrm rot="21600000">
                  <a:off x="70497" y="-1"/>
                  <a:ext cx="272507" cy="107813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70" name="Shape 70"/>
                <p:cNvSpPr/>
                <p:nvPr/>
              </p:nvSpPr>
              <p:spPr>
                <a:xfrm flipV="1">
                  <a:off x="250045" y="243082"/>
                  <a:ext cx="751730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71" name="Shape 71"/>
                <p:cNvSpPr/>
                <p:nvPr/>
              </p:nvSpPr>
              <p:spPr>
                <a:xfrm flipV="1">
                  <a:off x="250045" y="583452"/>
                  <a:ext cx="751730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72" name="Shape 72"/>
                <p:cNvSpPr/>
                <p:nvPr/>
              </p:nvSpPr>
              <p:spPr>
                <a:xfrm rot="21600000">
                  <a:off x="70497" y="729206"/>
                  <a:ext cx="272507" cy="107813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grpSp>
          <p:nvGrpSpPr>
            <p:cNvPr id="78" name="Group 78"/>
            <p:cNvGrpSpPr/>
            <p:nvPr/>
          </p:nvGrpSpPr>
          <p:grpSpPr>
            <a:xfrm>
              <a:off x="120" y="217365"/>
              <a:ext cx="1263412" cy="1013538"/>
              <a:chOff x="120" y="-67"/>
              <a:chExt cx="1263411" cy="1013537"/>
            </a:xfrm>
          </p:grpSpPr>
          <p:pic>
            <p:nvPicPr>
              <p:cNvPr id="75" name="pasted-image.gif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308273">
                <a:off x="38524" y="51234"/>
                <a:ext cx="1186603" cy="910935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76" name="pasted-image.pdf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359394" y="450825"/>
                <a:ext cx="514588" cy="180372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77" name="pasted-image.pdf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368702" y="234882"/>
                <a:ext cx="543638" cy="151322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</p:grpSp>
      <p:grpSp>
        <p:nvGrpSpPr>
          <p:cNvPr id="116" name="Group 116"/>
          <p:cNvGrpSpPr/>
          <p:nvPr/>
        </p:nvGrpSpPr>
        <p:grpSpPr>
          <a:xfrm rot="19686400">
            <a:off x="436513" y="6707981"/>
            <a:ext cx="2799572" cy="2199344"/>
            <a:chOff x="0" y="0"/>
            <a:chExt cx="2799570" cy="2199343"/>
          </a:xfrm>
        </p:grpSpPr>
        <p:sp>
          <p:nvSpPr>
            <p:cNvPr id="80" name="Shape 80"/>
            <p:cNvSpPr/>
            <p:nvPr/>
          </p:nvSpPr>
          <p:spPr>
            <a:xfrm flipH="1" flipV="1">
              <a:off x="443995" y="551068"/>
              <a:ext cx="1232151" cy="800883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 flipV="1">
              <a:off x="209311" y="582294"/>
              <a:ext cx="208655" cy="1210845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 flipH="1">
              <a:off x="290014" y="1453291"/>
              <a:ext cx="1444951" cy="387238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630572" y="1895045"/>
              <a:ext cx="608967" cy="1713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93" name="Group 93"/>
            <p:cNvGrpSpPr/>
            <p:nvPr/>
          </p:nvGrpSpPr>
          <p:grpSpPr>
            <a:xfrm rot="19923373">
              <a:off x="165702" y="140265"/>
              <a:ext cx="740622" cy="570601"/>
              <a:chOff x="0" y="0"/>
              <a:chExt cx="740621" cy="570600"/>
            </a:xfrm>
          </p:grpSpPr>
          <p:sp>
            <p:nvSpPr>
              <p:cNvPr id="84" name="Shape 84"/>
              <p:cNvSpPr/>
              <p:nvPr/>
            </p:nvSpPr>
            <p:spPr>
              <a:xfrm rot="21600000">
                <a:off x="687204" y="117697"/>
                <a:ext cx="53418" cy="96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" name="Shape 85"/>
              <p:cNvSpPr/>
              <p:nvPr/>
            </p:nvSpPr>
            <p:spPr>
              <a:xfrm rot="21600000">
                <a:off x="687204" y="349729"/>
                <a:ext cx="53418" cy="96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92" name="Group 92"/>
              <p:cNvGrpSpPr/>
              <p:nvPr/>
            </p:nvGrpSpPr>
            <p:grpSpPr>
              <a:xfrm rot="21600000">
                <a:off x="-1" y="-1"/>
                <a:ext cx="682916" cy="570601"/>
                <a:chOff x="0" y="0"/>
                <a:chExt cx="682914" cy="570599"/>
              </a:xfrm>
            </p:grpSpPr>
            <p:sp>
              <p:nvSpPr>
                <p:cNvPr id="86" name="Shape 86"/>
                <p:cNvSpPr/>
                <p:nvPr/>
              </p:nvSpPr>
              <p:spPr>
                <a:xfrm flipH="1">
                  <a:off x="140942" y="41809"/>
                  <a:ext cx="1" cy="476337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87" name="Shape 87"/>
                <p:cNvSpPr/>
                <p:nvPr/>
              </p:nvSpPr>
              <p:spPr>
                <a:xfrm rot="21600000">
                  <a:off x="-1" y="91059"/>
                  <a:ext cx="605220" cy="386980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88" name="Shape 88"/>
                <p:cNvSpPr/>
                <p:nvPr/>
              </p:nvSpPr>
              <p:spPr>
                <a:xfrm rot="21600000">
                  <a:off x="48058" y="-1"/>
                  <a:ext cx="185770" cy="73497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89" name="Shape 89"/>
                <p:cNvSpPr/>
                <p:nvPr/>
              </p:nvSpPr>
              <p:spPr>
                <a:xfrm flipV="1">
                  <a:off x="170457" y="165710"/>
                  <a:ext cx="512458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0" name="Shape 90"/>
                <p:cNvSpPr/>
                <p:nvPr/>
              </p:nvSpPr>
              <p:spPr>
                <a:xfrm flipV="1">
                  <a:off x="170457" y="397742"/>
                  <a:ext cx="512458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1" name="Shape 91"/>
                <p:cNvSpPr/>
                <p:nvPr/>
              </p:nvSpPr>
              <p:spPr>
                <a:xfrm rot="21600000">
                  <a:off x="48058" y="497104"/>
                  <a:ext cx="185770" cy="73496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grpSp>
          <p:nvGrpSpPr>
            <p:cNvPr id="103" name="Group 103"/>
            <p:cNvGrpSpPr/>
            <p:nvPr/>
          </p:nvGrpSpPr>
          <p:grpSpPr>
            <a:xfrm rot="923159">
              <a:off x="62423" y="1540717"/>
              <a:ext cx="740623" cy="570601"/>
              <a:chOff x="0" y="0"/>
              <a:chExt cx="740621" cy="570600"/>
            </a:xfrm>
          </p:grpSpPr>
          <p:sp>
            <p:nvSpPr>
              <p:cNvPr id="94" name="Shape 94"/>
              <p:cNvSpPr/>
              <p:nvPr/>
            </p:nvSpPr>
            <p:spPr>
              <a:xfrm rot="21600000">
                <a:off x="687204" y="117697"/>
                <a:ext cx="53418" cy="96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5" name="Shape 95"/>
              <p:cNvSpPr/>
              <p:nvPr/>
            </p:nvSpPr>
            <p:spPr>
              <a:xfrm rot="21600000">
                <a:off x="687204" y="349729"/>
                <a:ext cx="53418" cy="96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102" name="Group 102"/>
              <p:cNvGrpSpPr/>
              <p:nvPr/>
            </p:nvGrpSpPr>
            <p:grpSpPr>
              <a:xfrm rot="21600000">
                <a:off x="-1" y="-1"/>
                <a:ext cx="682916" cy="570601"/>
                <a:chOff x="0" y="0"/>
                <a:chExt cx="682914" cy="570599"/>
              </a:xfrm>
            </p:grpSpPr>
            <p:sp>
              <p:nvSpPr>
                <p:cNvPr id="96" name="Shape 96"/>
                <p:cNvSpPr/>
                <p:nvPr/>
              </p:nvSpPr>
              <p:spPr>
                <a:xfrm flipH="1">
                  <a:off x="140942" y="41809"/>
                  <a:ext cx="1" cy="476337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7" name="Shape 97"/>
                <p:cNvSpPr/>
                <p:nvPr/>
              </p:nvSpPr>
              <p:spPr>
                <a:xfrm rot="21600000">
                  <a:off x="-1" y="91059"/>
                  <a:ext cx="605220" cy="386980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8" name="Shape 98"/>
                <p:cNvSpPr/>
                <p:nvPr/>
              </p:nvSpPr>
              <p:spPr>
                <a:xfrm rot="21600000">
                  <a:off x="48058" y="-1"/>
                  <a:ext cx="185770" cy="73497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9" name="Shape 99"/>
                <p:cNvSpPr/>
                <p:nvPr/>
              </p:nvSpPr>
              <p:spPr>
                <a:xfrm flipV="1">
                  <a:off x="170457" y="165710"/>
                  <a:ext cx="512458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00" name="Shape 100"/>
                <p:cNvSpPr/>
                <p:nvPr/>
              </p:nvSpPr>
              <p:spPr>
                <a:xfrm flipV="1">
                  <a:off x="170457" y="397742"/>
                  <a:ext cx="512458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01" name="Shape 101"/>
                <p:cNvSpPr/>
                <p:nvPr/>
              </p:nvSpPr>
              <p:spPr>
                <a:xfrm rot="21600000">
                  <a:off x="48058" y="497104"/>
                  <a:ext cx="185770" cy="73496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grpSp>
          <p:nvGrpSpPr>
            <p:cNvPr id="113" name="Group 113"/>
            <p:cNvGrpSpPr/>
            <p:nvPr/>
          </p:nvGrpSpPr>
          <p:grpSpPr>
            <a:xfrm rot="20778245">
              <a:off x="1555826" y="1095588"/>
              <a:ext cx="740622" cy="570601"/>
              <a:chOff x="0" y="0"/>
              <a:chExt cx="740621" cy="570600"/>
            </a:xfrm>
          </p:grpSpPr>
          <p:sp>
            <p:nvSpPr>
              <p:cNvPr id="104" name="Shape 104"/>
              <p:cNvSpPr/>
              <p:nvPr/>
            </p:nvSpPr>
            <p:spPr>
              <a:xfrm rot="21600000">
                <a:off x="687204" y="117697"/>
                <a:ext cx="53418" cy="96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" name="Shape 105"/>
              <p:cNvSpPr/>
              <p:nvPr/>
            </p:nvSpPr>
            <p:spPr>
              <a:xfrm rot="21600000">
                <a:off x="687204" y="349729"/>
                <a:ext cx="53418" cy="96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112" name="Group 112"/>
              <p:cNvGrpSpPr/>
              <p:nvPr/>
            </p:nvGrpSpPr>
            <p:grpSpPr>
              <a:xfrm rot="21600000">
                <a:off x="-1" y="-1"/>
                <a:ext cx="682916" cy="570601"/>
                <a:chOff x="0" y="0"/>
                <a:chExt cx="682914" cy="570599"/>
              </a:xfrm>
            </p:grpSpPr>
            <p:sp>
              <p:nvSpPr>
                <p:cNvPr id="106" name="Shape 106"/>
                <p:cNvSpPr/>
                <p:nvPr/>
              </p:nvSpPr>
              <p:spPr>
                <a:xfrm flipH="1">
                  <a:off x="140942" y="41809"/>
                  <a:ext cx="1" cy="476337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07" name="Shape 107"/>
                <p:cNvSpPr/>
                <p:nvPr/>
              </p:nvSpPr>
              <p:spPr>
                <a:xfrm rot="21600000">
                  <a:off x="-1" y="91059"/>
                  <a:ext cx="605220" cy="386980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08" name="Shape 108"/>
                <p:cNvSpPr/>
                <p:nvPr/>
              </p:nvSpPr>
              <p:spPr>
                <a:xfrm rot="21600000">
                  <a:off x="48058" y="-1"/>
                  <a:ext cx="185770" cy="73497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09" name="Shape 109"/>
                <p:cNvSpPr/>
                <p:nvPr/>
              </p:nvSpPr>
              <p:spPr>
                <a:xfrm flipV="1">
                  <a:off x="170457" y="165710"/>
                  <a:ext cx="512458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10" name="Shape 110"/>
                <p:cNvSpPr/>
                <p:nvPr/>
              </p:nvSpPr>
              <p:spPr>
                <a:xfrm flipV="1">
                  <a:off x="170457" y="397742"/>
                  <a:ext cx="512458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11" name="Shape 111"/>
                <p:cNvSpPr/>
                <p:nvPr/>
              </p:nvSpPr>
              <p:spPr>
                <a:xfrm rot="21600000">
                  <a:off x="48058" y="497104"/>
                  <a:ext cx="185770" cy="73496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sp>
          <p:nvSpPr>
            <p:cNvPr id="114" name="Shape 114"/>
            <p:cNvSpPr/>
            <p:nvPr/>
          </p:nvSpPr>
          <p:spPr>
            <a:xfrm flipV="1">
              <a:off x="2152892" y="1156752"/>
              <a:ext cx="646679" cy="1712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 flipV="1">
              <a:off x="732818" y="56497"/>
              <a:ext cx="518791" cy="26975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6494899" y="6233027"/>
            <a:ext cx="2050618" cy="1564668"/>
            <a:chOff x="0" y="0"/>
            <a:chExt cx="2050616" cy="1564667"/>
          </a:xfrm>
        </p:grpSpPr>
        <p:sp>
          <p:nvSpPr>
            <p:cNvPr id="117" name="Shape 117"/>
            <p:cNvSpPr/>
            <p:nvPr/>
          </p:nvSpPr>
          <p:spPr>
            <a:xfrm rot="1533212">
              <a:off x="998278" y="149447"/>
              <a:ext cx="899688" cy="911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extrusionOk="0">
                  <a:moveTo>
                    <a:pt x="0" y="21600"/>
                  </a:moveTo>
                  <a:cubicBezTo>
                    <a:pt x="3077" y="20693"/>
                    <a:pt x="5174" y="17819"/>
                    <a:pt x="5119" y="14646"/>
                  </a:cubicBezTo>
                  <a:cubicBezTo>
                    <a:pt x="5071" y="11871"/>
                    <a:pt x="3972" y="8569"/>
                    <a:pt x="6452" y="7443"/>
                  </a:cubicBezTo>
                  <a:cubicBezTo>
                    <a:pt x="7877" y="6796"/>
                    <a:pt x="9372" y="7726"/>
                    <a:pt x="10855" y="8185"/>
                  </a:cubicBezTo>
                  <a:cubicBezTo>
                    <a:pt x="16226" y="9848"/>
                    <a:pt x="21600" y="5621"/>
                    <a:pt x="21261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27" name="Group 127"/>
            <p:cNvGrpSpPr/>
            <p:nvPr/>
          </p:nvGrpSpPr>
          <p:grpSpPr>
            <a:xfrm rot="19923373">
              <a:off x="135975" y="496803"/>
              <a:ext cx="1112565" cy="857158"/>
              <a:chOff x="0" y="0"/>
              <a:chExt cx="1112563" cy="857156"/>
            </a:xfrm>
          </p:grpSpPr>
          <p:sp>
            <p:nvSpPr>
              <p:cNvPr id="118" name="Shape 118"/>
              <p:cNvSpPr/>
              <p:nvPr/>
            </p:nvSpPr>
            <p:spPr>
              <a:xfrm rot="21600000">
                <a:off x="1032320" y="176805"/>
                <a:ext cx="80244" cy="144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" name="Shape 119"/>
              <p:cNvSpPr/>
              <p:nvPr/>
            </p:nvSpPr>
            <p:spPr>
              <a:xfrm rot="21600000">
                <a:off x="1032320" y="525364"/>
                <a:ext cx="80244" cy="144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126" name="Group 126"/>
              <p:cNvGrpSpPr/>
              <p:nvPr/>
            </p:nvGrpSpPr>
            <p:grpSpPr>
              <a:xfrm rot="21600000">
                <a:off x="-1" y="-1"/>
                <a:ext cx="1025878" cy="857158"/>
                <a:chOff x="0" y="0"/>
                <a:chExt cx="1025876" cy="857156"/>
              </a:xfrm>
            </p:grpSpPr>
            <p:sp>
              <p:nvSpPr>
                <p:cNvPr id="120" name="Shape 120"/>
                <p:cNvSpPr/>
                <p:nvPr/>
              </p:nvSpPr>
              <p:spPr>
                <a:xfrm flipH="1">
                  <a:off x="211724" y="62806"/>
                  <a:ext cx="1" cy="715554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21" name="Shape 121"/>
                <p:cNvSpPr/>
                <p:nvPr/>
              </p:nvSpPr>
              <p:spPr>
                <a:xfrm rot="21600000">
                  <a:off x="-1" y="136790"/>
                  <a:ext cx="909162" cy="581321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22" name="Shape 122"/>
                <p:cNvSpPr/>
                <p:nvPr/>
              </p:nvSpPr>
              <p:spPr>
                <a:xfrm rot="21600000">
                  <a:off x="72193" y="-1"/>
                  <a:ext cx="279063" cy="110407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23" name="Shape 123"/>
                <p:cNvSpPr/>
                <p:nvPr/>
              </p:nvSpPr>
              <p:spPr>
                <a:xfrm flipV="1">
                  <a:off x="256061" y="248930"/>
                  <a:ext cx="769816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24" name="Shape 124"/>
                <p:cNvSpPr/>
                <p:nvPr/>
              </p:nvSpPr>
              <p:spPr>
                <a:xfrm flipV="1">
                  <a:off x="256061" y="597489"/>
                  <a:ext cx="769816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25" name="Shape 125"/>
                <p:cNvSpPr/>
                <p:nvPr/>
              </p:nvSpPr>
              <p:spPr>
                <a:xfrm rot="21600000">
                  <a:off x="72193" y="746751"/>
                  <a:ext cx="279063" cy="110406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pic>
          <p:nvPicPr>
            <p:cNvPr id="128" name="pasted-image.jp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35708" y="134137"/>
              <a:ext cx="531813" cy="90582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148" name="Group 148"/>
          <p:cNvGrpSpPr/>
          <p:nvPr/>
        </p:nvGrpSpPr>
        <p:grpSpPr>
          <a:xfrm rot="21481998">
            <a:off x="9274747" y="3150934"/>
            <a:ext cx="2973079" cy="1628272"/>
            <a:chOff x="0" y="0"/>
            <a:chExt cx="2973077" cy="1628270"/>
          </a:xfrm>
        </p:grpSpPr>
        <p:sp>
          <p:nvSpPr>
            <p:cNvPr id="130" name="Shape 130"/>
            <p:cNvSpPr/>
            <p:nvPr/>
          </p:nvSpPr>
          <p:spPr>
            <a:xfrm flipV="1">
              <a:off x="1231418" y="-1"/>
              <a:ext cx="1385618" cy="701354"/>
            </a:xfrm>
            <a:prstGeom prst="line">
              <a:avLst/>
            </a:prstGeom>
            <a:noFill/>
            <a:ln w="254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40" name="Group 140"/>
            <p:cNvGrpSpPr/>
            <p:nvPr/>
          </p:nvGrpSpPr>
          <p:grpSpPr>
            <a:xfrm rot="19923373">
              <a:off x="280880" y="387307"/>
              <a:ext cx="1241276" cy="956321"/>
              <a:chOff x="0" y="0"/>
              <a:chExt cx="1241274" cy="956320"/>
            </a:xfrm>
          </p:grpSpPr>
          <p:sp>
            <p:nvSpPr>
              <p:cNvPr id="131" name="Shape 131"/>
              <p:cNvSpPr/>
              <p:nvPr/>
            </p:nvSpPr>
            <p:spPr>
              <a:xfrm rot="21600000">
                <a:off x="1151747" y="197259"/>
                <a:ext cx="89528" cy="160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2" name="Shape 132"/>
              <p:cNvSpPr/>
              <p:nvPr/>
            </p:nvSpPr>
            <p:spPr>
              <a:xfrm rot="21600000">
                <a:off x="1151747" y="586142"/>
                <a:ext cx="89528" cy="160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139" name="Group 139"/>
              <p:cNvGrpSpPr/>
              <p:nvPr/>
            </p:nvGrpSpPr>
            <p:grpSpPr>
              <a:xfrm rot="21600000">
                <a:off x="-1" y="-1"/>
                <a:ext cx="1144560" cy="956322"/>
                <a:chOff x="0" y="0"/>
                <a:chExt cx="1144558" cy="956320"/>
              </a:xfrm>
            </p:grpSpPr>
            <p:sp>
              <p:nvSpPr>
                <p:cNvPr id="133" name="Shape 133"/>
                <p:cNvSpPr/>
                <p:nvPr/>
              </p:nvSpPr>
              <p:spPr>
                <a:xfrm flipH="1">
                  <a:off x="236218" y="70072"/>
                  <a:ext cx="1" cy="798335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4" name="Shape 134"/>
                <p:cNvSpPr/>
                <p:nvPr/>
              </p:nvSpPr>
              <p:spPr>
                <a:xfrm rot="21600000">
                  <a:off x="-1" y="152615"/>
                  <a:ext cx="1014341" cy="648573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5" name="Shape 135"/>
                <p:cNvSpPr/>
                <p:nvPr/>
              </p:nvSpPr>
              <p:spPr>
                <a:xfrm rot="21600000">
                  <a:off x="80545" y="-1"/>
                  <a:ext cx="311348" cy="123179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6" name="Shape 136"/>
                <p:cNvSpPr/>
                <p:nvPr/>
              </p:nvSpPr>
              <p:spPr>
                <a:xfrm flipV="1">
                  <a:off x="285684" y="277729"/>
                  <a:ext cx="858875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7" name="Shape 137"/>
                <p:cNvSpPr/>
                <p:nvPr/>
              </p:nvSpPr>
              <p:spPr>
                <a:xfrm flipV="1">
                  <a:off x="285684" y="666612"/>
                  <a:ext cx="858875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8" name="Shape 138"/>
                <p:cNvSpPr/>
                <p:nvPr/>
              </p:nvSpPr>
              <p:spPr>
                <a:xfrm rot="21600000">
                  <a:off x="80545" y="833142"/>
                  <a:ext cx="311348" cy="123179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sp>
          <p:nvSpPr>
            <p:cNvPr id="187" name="Shape 187"/>
            <p:cNvSpPr/>
            <p:nvPr/>
          </p:nvSpPr>
          <p:spPr>
            <a:xfrm>
              <a:off x="2186262" y="204973"/>
              <a:ext cx="164547" cy="28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1600" extrusionOk="0">
                  <a:moveTo>
                    <a:pt x="0" y="0"/>
                  </a:moveTo>
                  <a:cubicBezTo>
                    <a:pt x="14970" y="3696"/>
                    <a:pt x="21600" y="10896"/>
                    <a:pt x="19891" y="21600"/>
                  </a:cubicBezTo>
                </a:path>
              </a:pathLst>
            </a:custGeom>
            <a:noFill/>
            <a:ln w="25400" cap="flat">
              <a:solidFill>
                <a:srgbClr val="DCDEE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>
              <a:off x="1942554" y="351198"/>
              <a:ext cx="172475" cy="675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7" h="21600" extrusionOk="0">
                  <a:moveTo>
                    <a:pt x="0" y="0"/>
                  </a:moveTo>
                  <a:cubicBezTo>
                    <a:pt x="15208" y="6116"/>
                    <a:pt x="21600" y="13316"/>
                    <a:pt x="19177" y="21600"/>
                  </a:cubicBezTo>
                </a:path>
              </a:pathLst>
            </a:custGeom>
            <a:noFill/>
            <a:ln w="25400" cap="flat">
              <a:solidFill>
                <a:srgbClr val="DCDEE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708930" y="925281"/>
              <a:ext cx="2149753" cy="191950"/>
            </a:xfrm>
            <a:prstGeom prst="line">
              <a:avLst/>
            </a:prstGeom>
            <a:noFill/>
            <a:ln w="25400" cap="flat">
              <a:solidFill>
                <a:srgbClr val="DCDEE0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 flipV="1">
              <a:off x="720178" y="352422"/>
              <a:ext cx="2150075" cy="561612"/>
            </a:xfrm>
            <a:prstGeom prst="line">
              <a:avLst/>
            </a:prstGeom>
            <a:noFill/>
            <a:ln w="25400" cap="flat">
              <a:solidFill>
                <a:srgbClr val="DCDEE0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2813359" y="1026433"/>
              <a:ext cx="140972" cy="14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1A7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2832106" y="272815"/>
              <a:ext cx="140972" cy="14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1A7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47" name="vehicles_demo-d_fixed-cam360-figure1-png_with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2880939">
              <a:off x="193630" y="495267"/>
              <a:ext cx="939373" cy="93937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163" name="Group 163"/>
          <p:cNvGrpSpPr/>
          <p:nvPr/>
        </p:nvGrpSpPr>
        <p:grpSpPr>
          <a:xfrm>
            <a:off x="1620061" y="5302933"/>
            <a:ext cx="2894493" cy="1953224"/>
            <a:chOff x="-63" y="52"/>
            <a:chExt cx="2894492" cy="1953223"/>
          </a:xfrm>
        </p:grpSpPr>
        <p:pic>
          <p:nvPicPr>
            <p:cNvPr id="149" name="pasted-image.pn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596349" y="972109"/>
              <a:ext cx="1298081" cy="98116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50" name="pasted-image.gif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64" y="52"/>
              <a:ext cx="1915641" cy="147070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grpSp>
          <p:nvGrpSpPr>
            <p:cNvPr id="162" name="Group 162"/>
            <p:cNvGrpSpPr/>
            <p:nvPr/>
          </p:nvGrpSpPr>
          <p:grpSpPr>
            <a:xfrm>
              <a:off x="438586" y="90883"/>
              <a:ext cx="1140699" cy="874430"/>
              <a:chOff x="0" y="0"/>
              <a:chExt cx="1140698" cy="874428"/>
            </a:xfrm>
          </p:grpSpPr>
          <p:sp>
            <p:nvSpPr>
              <p:cNvPr id="151" name="Shape 151"/>
              <p:cNvSpPr/>
              <p:nvPr/>
            </p:nvSpPr>
            <p:spPr>
              <a:xfrm rot="1533212">
                <a:off x="550477" y="83819"/>
                <a:ext cx="504605" cy="511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extrusionOk="0">
                    <a:moveTo>
                      <a:pt x="0" y="21600"/>
                    </a:moveTo>
                    <a:cubicBezTo>
                      <a:pt x="3077" y="20693"/>
                      <a:pt x="5174" y="17819"/>
                      <a:pt x="5119" y="14646"/>
                    </a:cubicBezTo>
                    <a:cubicBezTo>
                      <a:pt x="5071" y="11871"/>
                      <a:pt x="3972" y="8569"/>
                      <a:pt x="6452" y="7443"/>
                    </a:cubicBezTo>
                    <a:cubicBezTo>
                      <a:pt x="7877" y="6796"/>
                      <a:pt x="9372" y="7726"/>
                      <a:pt x="10855" y="8185"/>
                    </a:cubicBezTo>
                    <a:cubicBezTo>
                      <a:pt x="16226" y="9848"/>
                      <a:pt x="21600" y="5621"/>
                      <a:pt x="21261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161" name="Group 161"/>
              <p:cNvGrpSpPr/>
              <p:nvPr/>
            </p:nvGrpSpPr>
            <p:grpSpPr>
              <a:xfrm rot="19923373">
                <a:off x="76264" y="275498"/>
                <a:ext cx="624001" cy="480752"/>
                <a:chOff x="0" y="0"/>
                <a:chExt cx="623999" cy="480750"/>
              </a:xfrm>
            </p:grpSpPr>
            <p:sp>
              <p:nvSpPr>
                <p:cNvPr id="152" name="Shape 152"/>
                <p:cNvSpPr/>
                <p:nvPr/>
              </p:nvSpPr>
              <p:spPr>
                <a:xfrm rot="21600000">
                  <a:off x="578993" y="99164"/>
                  <a:ext cx="45007" cy="80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53" name="Shape 153"/>
                <p:cNvSpPr/>
                <p:nvPr/>
              </p:nvSpPr>
              <p:spPr>
                <a:xfrm rot="21600000">
                  <a:off x="578993" y="294659"/>
                  <a:ext cx="45007" cy="80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160" name="Group 160"/>
                <p:cNvGrpSpPr/>
                <p:nvPr/>
              </p:nvGrpSpPr>
              <p:grpSpPr>
                <a:xfrm rot="21600000">
                  <a:off x="-1" y="-1"/>
                  <a:ext cx="575382" cy="480752"/>
                  <a:chOff x="0" y="0"/>
                  <a:chExt cx="575380" cy="480750"/>
                </a:xfrm>
              </p:grpSpPr>
              <p:sp>
                <p:nvSpPr>
                  <p:cNvPr id="154" name="Shape 154"/>
                  <p:cNvSpPr/>
                  <p:nvPr/>
                </p:nvSpPr>
                <p:spPr>
                  <a:xfrm flipH="1">
                    <a:off x="118749" y="35226"/>
                    <a:ext cx="1" cy="401330"/>
                  </a:xfrm>
                  <a:prstGeom prst="line">
                    <a:avLst/>
                  </a:prstGeom>
                  <a:noFill/>
                  <a:ln w="889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55" name="Shape 155"/>
                  <p:cNvSpPr/>
                  <p:nvPr/>
                </p:nvSpPr>
                <p:spPr>
                  <a:xfrm rot="21600000">
                    <a:off x="-1" y="76721"/>
                    <a:ext cx="509919" cy="326044"/>
                  </a:xfrm>
                  <a:prstGeom prst="roundRect">
                    <a:avLst>
                      <a:gd name="adj" fmla="val 6387"/>
                    </a:avLst>
                  </a:prstGeom>
                  <a:solidFill>
                    <a:srgbClr val="DCDEE0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56" name="Shape 156"/>
                  <p:cNvSpPr/>
                  <p:nvPr/>
                </p:nvSpPr>
                <p:spPr>
                  <a:xfrm rot="21600000">
                    <a:off x="40490" y="-1"/>
                    <a:ext cx="156518" cy="61924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57" name="Shape 157"/>
                  <p:cNvSpPr/>
                  <p:nvPr/>
                </p:nvSpPr>
                <p:spPr>
                  <a:xfrm flipV="1">
                    <a:off x="143616" y="139616"/>
                    <a:ext cx="431765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58" name="Shape 158"/>
                  <p:cNvSpPr/>
                  <p:nvPr/>
                </p:nvSpPr>
                <p:spPr>
                  <a:xfrm flipV="1">
                    <a:off x="143616" y="335112"/>
                    <a:ext cx="431765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59" name="Shape 159"/>
                  <p:cNvSpPr/>
                  <p:nvPr/>
                </p:nvSpPr>
                <p:spPr>
                  <a:xfrm rot="21600000">
                    <a:off x="40490" y="418828"/>
                    <a:ext cx="156518" cy="61923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178" name="Group 178"/>
          <p:cNvGrpSpPr/>
          <p:nvPr/>
        </p:nvGrpSpPr>
        <p:grpSpPr>
          <a:xfrm>
            <a:off x="3228738" y="7885982"/>
            <a:ext cx="2809828" cy="1685942"/>
            <a:chOff x="53" y="-81"/>
            <a:chExt cx="2809826" cy="1685940"/>
          </a:xfrm>
        </p:grpSpPr>
        <p:sp>
          <p:nvSpPr>
            <p:cNvPr id="164" name="Shape 164"/>
            <p:cNvSpPr/>
            <p:nvPr/>
          </p:nvSpPr>
          <p:spPr>
            <a:xfrm rot="1533212">
              <a:off x="1727806" y="236407"/>
              <a:ext cx="925111" cy="93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extrusionOk="0">
                  <a:moveTo>
                    <a:pt x="0" y="21600"/>
                  </a:moveTo>
                  <a:cubicBezTo>
                    <a:pt x="3077" y="20693"/>
                    <a:pt x="5174" y="17819"/>
                    <a:pt x="5119" y="14646"/>
                  </a:cubicBezTo>
                  <a:cubicBezTo>
                    <a:pt x="5071" y="11871"/>
                    <a:pt x="3972" y="8569"/>
                    <a:pt x="6452" y="7443"/>
                  </a:cubicBezTo>
                  <a:cubicBezTo>
                    <a:pt x="7877" y="6796"/>
                    <a:pt x="9372" y="7726"/>
                    <a:pt x="10855" y="8185"/>
                  </a:cubicBezTo>
                  <a:cubicBezTo>
                    <a:pt x="16226" y="9848"/>
                    <a:pt x="21600" y="5621"/>
                    <a:pt x="21261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74" name="Group 174"/>
            <p:cNvGrpSpPr/>
            <p:nvPr/>
          </p:nvGrpSpPr>
          <p:grpSpPr>
            <a:xfrm rot="19923373">
              <a:off x="858414" y="587819"/>
              <a:ext cx="1144003" cy="881379"/>
              <a:chOff x="0" y="0"/>
              <a:chExt cx="1144001" cy="881378"/>
            </a:xfrm>
          </p:grpSpPr>
          <p:sp>
            <p:nvSpPr>
              <p:cNvPr id="165" name="Shape 165"/>
              <p:cNvSpPr/>
              <p:nvPr/>
            </p:nvSpPr>
            <p:spPr>
              <a:xfrm rot="21600000">
                <a:off x="1061490" y="181801"/>
                <a:ext cx="82512" cy="148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6" name="Shape 166"/>
              <p:cNvSpPr/>
              <p:nvPr/>
            </p:nvSpPr>
            <p:spPr>
              <a:xfrm rot="21600000">
                <a:off x="1061490" y="540209"/>
                <a:ext cx="82512" cy="148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173" name="Group 173"/>
              <p:cNvGrpSpPr/>
              <p:nvPr/>
            </p:nvGrpSpPr>
            <p:grpSpPr>
              <a:xfrm rot="21600000">
                <a:off x="-1" y="-1"/>
                <a:ext cx="1054867" cy="881379"/>
                <a:chOff x="0" y="0"/>
                <a:chExt cx="1054865" cy="881378"/>
              </a:xfrm>
            </p:grpSpPr>
            <p:sp>
              <p:nvSpPr>
                <p:cNvPr id="167" name="Shape 167"/>
                <p:cNvSpPr/>
                <p:nvPr/>
              </p:nvSpPr>
              <p:spPr>
                <a:xfrm flipH="1">
                  <a:off x="217707" y="64581"/>
                  <a:ext cx="1" cy="735773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68" name="Shape 168"/>
                <p:cNvSpPr/>
                <p:nvPr/>
              </p:nvSpPr>
              <p:spPr>
                <a:xfrm rot="21600000">
                  <a:off x="-1" y="140655"/>
                  <a:ext cx="934853" cy="597748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69" name="Shape 169"/>
                <p:cNvSpPr/>
                <p:nvPr/>
              </p:nvSpPr>
              <p:spPr>
                <a:xfrm rot="21600000">
                  <a:off x="74233" y="-1"/>
                  <a:ext cx="286949" cy="113527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70" name="Shape 170"/>
                <p:cNvSpPr/>
                <p:nvPr/>
              </p:nvSpPr>
              <p:spPr>
                <a:xfrm flipV="1">
                  <a:off x="263296" y="255964"/>
                  <a:ext cx="791570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71" name="Shape 171"/>
                <p:cNvSpPr/>
                <p:nvPr/>
              </p:nvSpPr>
              <p:spPr>
                <a:xfrm flipV="1">
                  <a:off x="263296" y="614373"/>
                  <a:ext cx="791570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72" name="Shape 172"/>
                <p:cNvSpPr/>
                <p:nvPr/>
              </p:nvSpPr>
              <p:spPr>
                <a:xfrm rot="21600000">
                  <a:off x="74233" y="767852"/>
                  <a:ext cx="286949" cy="113526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grpSp>
          <p:nvGrpSpPr>
            <p:cNvPr id="177" name="Group 177"/>
            <p:cNvGrpSpPr/>
            <p:nvPr/>
          </p:nvGrpSpPr>
          <p:grpSpPr>
            <a:xfrm>
              <a:off x="53" y="-82"/>
              <a:ext cx="1219287" cy="936393"/>
              <a:chOff x="53" y="-81"/>
              <a:chExt cx="1219285" cy="936391"/>
            </a:xfrm>
          </p:grpSpPr>
          <p:pic>
            <p:nvPicPr>
              <p:cNvPr id="175" name="droppedImage.png"/>
              <p:cNvPicPr/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 rot="21576255">
                <a:off x="107800" y="156003"/>
                <a:ext cx="821289" cy="423222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176" name="pasted-image.gif"/>
              <p:cNvPicPr/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53" y="-82"/>
                <a:ext cx="1219287" cy="936393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</p:grpSp>
      <p:sp>
        <p:nvSpPr>
          <p:cNvPr id="179" name="Shape 179"/>
          <p:cNvSpPr/>
          <p:nvPr/>
        </p:nvSpPr>
        <p:spPr>
          <a:xfrm>
            <a:off x="-55064" y="1494366"/>
            <a:ext cx="13115061" cy="914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000" b="1" i="0">
                <a:solidFill>
                  <a:srgbClr val="970618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>
                <a:solidFill>
                  <a:srgbClr val="970618"/>
                </a:solidFill>
              </a:rPr>
              <a:t>in twenty-five minutes and zero formulas</a:t>
            </a:r>
          </a:p>
        </p:txBody>
      </p:sp>
      <p:pic>
        <p:nvPicPr>
          <p:cNvPr id="180" name="pasted-image.jp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86767" y="4225885"/>
            <a:ext cx="1062832" cy="552054"/>
          </a:xfrm>
          <a:prstGeom prst="rect">
            <a:avLst/>
          </a:prstGeom>
          <a:ln w="3175">
            <a:miter lim="400000"/>
          </a:ln>
        </p:spPr>
      </p:pic>
      <p:pic>
        <p:nvPicPr>
          <p:cNvPr id="181" name="Screen Shot 2014-08-04 at 10.22.34 AM.png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-298649" y="12471400"/>
            <a:ext cx="4419601" cy="2971800"/>
          </a:xfrm>
          <a:prstGeom prst="rect">
            <a:avLst/>
          </a:prstGeom>
          <a:ln w="3175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394744" y="3551401"/>
            <a:ext cx="1217112" cy="6187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lnSpc>
                <a:spcPct val="110000"/>
              </a:lnSpc>
              <a:spcBef>
                <a:spcPts val="1100"/>
              </a:spcBef>
              <a:defRPr sz="3900" i="0">
                <a:solidFill>
                  <a:srgbClr val="BF2330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BF2330"/>
                </a:solidFill>
              </a:rPr>
              <a:t>LIDS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/>
        </p:nvSpPr>
        <p:spPr>
          <a:xfrm rot="1533212">
            <a:off x="5692548" y="811672"/>
            <a:ext cx="1360013" cy="1378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7" h="21600" extrusionOk="0">
                <a:moveTo>
                  <a:pt x="0" y="21600"/>
                </a:moveTo>
                <a:cubicBezTo>
                  <a:pt x="3077" y="20693"/>
                  <a:pt x="5174" y="17819"/>
                  <a:pt x="5119" y="14646"/>
                </a:cubicBezTo>
                <a:cubicBezTo>
                  <a:pt x="5071" y="11871"/>
                  <a:pt x="3972" y="8569"/>
                  <a:pt x="6452" y="7443"/>
                </a:cubicBezTo>
                <a:cubicBezTo>
                  <a:pt x="7877" y="6796"/>
                  <a:pt x="9372" y="7726"/>
                  <a:pt x="10855" y="8185"/>
                </a:cubicBezTo>
                <a:cubicBezTo>
                  <a:pt x="16226" y="9848"/>
                  <a:pt x="21600" y="5621"/>
                  <a:pt x="21261" y="0"/>
                </a:cubicBezTo>
              </a:path>
            </a:pathLst>
          </a:custGeom>
          <a:ln w="25400">
            <a:solidFill/>
            <a:prstDash val="sysDot"/>
            <a:miter lim="400000"/>
            <a:tailEnd type="triangle"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defRPr sz="32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60" name="Shape 6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10</a:t>
            </a:fld>
            <a:endParaRPr sz="2400" b="1">
              <a:solidFill>
                <a:srgbClr val="A6AAA9"/>
              </a:solidFill>
            </a:endParaRPr>
          </a:p>
        </p:txBody>
      </p:sp>
      <p:pic>
        <p:nvPicPr>
          <p:cNvPr id="66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76255">
            <a:off x="3696103" y="1561223"/>
            <a:ext cx="2018387" cy="99792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664" name="Group 664"/>
          <p:cNvGrpSpPr/>
          <p:nvPr/>
        </p:nvGrpSpPr>
        <p:grpSpPr>
          <a:xfrm>
            <a:off x="3572342" y="658814"/>
            <a:ext cx="1315522" cy="1009845"/>
            <a:chOff x="-98" y="-93"/>
            <a:chExt cx="1315521" cy="1009844"/>
          </a:xfrm>
        </p:grpSpPr>
        <p:pic>
          <p:nvPicPr>
            <p:cNvPr id="662" name="pasted-image.g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99" y="-94"/>
              <a:ext cx="1315523" cy="100984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63" name="Shape 663"/>
            <p:cNvSpPr/>
            <p:nvPr/>
          </p:nvSpPr>
          <p:spPr>
            <a:xfrm>
              <a:off x="276241" y="29342"/>
              <a:ext cx="772489" cy="58738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3600"/>
              </a:lvl1pPr>
            </a:lstStyle>
            <a:p>
              <a:pPr lvl="0">
                <a:defRPr sz="1800" i="0"/>
              </a:pPr>
              <a:r>
                <a:rPr sz="3600" i="1"/>
                <a:t>?</a:t>
              </a:r>
            </a:p>
          </p:txBody>
        </p:sp>
      </p:grpSp>
      <p:sp>
        <p:nvSpPr>
          <p:cNvPr id="665" name="Shape 665"/>
          <p:cNvSpPr/>
          <p:nvPr/>
        </p:nvSpPr>
        <p:spPr>
          <a:xfrm>
            <a:off x="353318" y="-177800"/>
            <a:ext cx="2936076" cy="1320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l">
              <a:lnSpc>
                <a:spcPct val="90000"/>
              </a:lnSpc>
              <a:defRPr sz="1800" i="0"/>
            </a:pPr>
            <a:endParaRPr sz="2700" b="1"/>
          </a:p>
          <a:p>
            <a:pPr lvl="0" algn="l">
              <a:lnSpc>
                <a:spcPct val="90000"/>
              </a:lnSpc>
              <a:defRPr sz="1800" i="0"/>
            </a:pPr>
            <a:r>
              <a:rPr sz="2700" b="1"/>
              <a:t>Neuroethology</a:t>
            </a:r>
            <a:br>
              <a:rPr sz="2700" b="1"/>
            </a:br>
            <a:r>
              <a:rPr sz="2700" b="1"/>
              <a:t>and Biomechanics</a:t>
            </a:r>
          </a:p>
        </p:txBody>
      </p:sp>
      <p:grpSp>
        <p:nvGrpSpPr>
          <p:cNvPr id="668" name="Group 668"/>
          <p:cNvGrpSpPr/>
          <p:nvPr/>
        </p:nvGrpSpPr>
        <p:grpSpPr>
          <a:xfrm>
            <a:off x="257498" y="4620551"/>
            <a:ext cx="2253606" cy="2360216"/>
            <a:chOff x="0" y="0"/>
            <a:chExt cx="2253605" cy="2360215"/>
          </a:xfrm>
        </p:grpSpPr>
        <p:pic>
          <p:nvPicPr>
            <p:cNvPr id="666" name="pasted-image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1337" y="0"/>
              <a:ext cx="1530930" cy="1913662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667" name="Shape 667"/>
            <p:cNvSpPr/>
            <p:nvPr/>
          </p:nvSpPr>
          <p:spPr>
            <a:xfrm>
              <a:off x="0" y="1953815"/>
              <a:ext cx="2253606" cy="4064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000" i="0"/>
              </a:lvl1pPr>
            </a:lstStyle>
            <a:p>
              <a:pPr lvl="0">
                <a:defRPr sz="1800"/>
              </a:pPr>
              <a:r>
                <a:rPr sz="2000"/>
                <a:t>Michael Dickinson </a:t>
              </a:r>
            </a:p>
          </p:txBody>
        </p:sp>
      </p:grpSp>
      <p:pic>
        <p:nvPicPr>
          <p:cNvPr id="669" name="Picture 668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93314" y="3294242"/>
            <a:ext cx="4519532" cy="5991960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672" name="Group 672"/>
          <p:cNvGrpSpPr/>
          <p:nvPr/>
        </p:nvGrpSpPr>
        <p:grpSpPr>
          <a:xfrm>
            <a:off x="2554983" y="3180144"/>
            <a:ext cx="5335640" cy="6213623"/>
            <a:chOff x="-279400" y="-330199"/>
            <a:chExt cx="5335638" cy="6213622"/>
          </a:xfrm>
        </p:grpSpPr>
        <p:pic>
          <p:nvPicPr>
            <p:cNvPr id="670" name="Picture 669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79400" y="-330200"/>
              <a:ext cx="5335639" cy="6044813"/>
            </a:xfrm>
            <a:prstGeom prst="rect">
              <a:avLst/>
            </a:prstGeom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671" name="Shape 671"/>
            <p:cNvSpPr/>
            <p:nvPr/>
          </p:nvSpPr>
          <p:spPr>
            <a:xfrm>
              <a:off x="203987" y="5501790"/>
              <a:ext cx="2937289" cy="38163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000" i="0"/>
              </a:lvl1pPr>
            </a:lstStyle>
            <a:p>
              <a:pPr lvl="0">
                <a:defRPr sz="1800"/>
              </a:pPr>
              <a:r>
                <a:rPr sz="2000"/>
                <a:t>Floris Van Bruegel</a:t>
              </a:r>
            </a:p>
          </p:txBody>
        </p:sp>
      </p:grpSp>
      <p:grpSp>
        <p:nvGrpSpPr>
          <p:cNvPr id="682" name="Group 682"/>
          <p:cNvGrpSpPr/>
          <p:nvPr/>
        </p:nvGrpSpPr>
        <p:grpSpPr>
          <a:xfrm rot="19923373">
            <a:off x="4389047" y="1302886"/>
            <a:ext cx="1681809" cy="1295723"/>
            <a:chOff x="0" y="0"/>
            <a:chExt cx="1681807" cy="1295721"/>
          </a:xfrm>
        </p:grpSpPr>
        <p:sp>
          <p:nvSpPr>
            <p:cNvPr id="673" name="Shape 673"/>
            <p:cNvSpPr/>
            <p:nvPr/>
          </p:nvSpPr>
          <p:spPr>
            <a:xfrm rot="21600000">
              <a:off x="1560506" y="2672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 rot="21600000">
              <a:off x="1560506" y="7941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681" name="Group 681"/>
            <p:cNvGrpSpPr/>
            <p:nvPr/>
          </p:nvGrpSpPr>
          <p:grpSpPr>
            <a:xfrm rot="21600000">
              <a:off x="-1" y="-1"/>
              <a:ext cx="1550768" cy="1295723"/>
              <a:chOff x="0" y="0"/>
              <a:chExt cx="1550766" cy="1295721"/>
            </a:xfrm>
          </p:grpSpPr>
          <p:sp>
            <p:nvSpPr>
              <p:cNvPr id="675" name="Shape 675"/>
              <p:cNvSpPr/>
              <p:nvPr/>
            </p:nvSpPr>
            <p:spPr>
              <a:xfrm flipH="1">
                <a:off x="320053" y="94942"/>
                <a:ext cx="1" cy="1081666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6" name="Shape 676"/>
              <p:cNvSpPr/>
              <p:nvPr/>
            </p:nvSpPr>
            <p:spPr>
              <a:xfrm rot="21600000">
                <a:off x="-1" y="206779"/>
                <a:ext cx="1374334" cy="878753"/>
              </a:xfrm>
              <a:prstGeom prst="roundRect">
                <a:avLst>
                  <a:gd name="adj" fmla="val 6387"/>
                </a:avLst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7" name="Shape 677"/>
              <p:cNvSpPr/>
              <p:nvPr/>
            </p:nvSpPr>
            <p:spPr>
              <a:xfrm rot="21600000">
                <a:off x="109131" y="-1"/>
                <a:ext cx="421846" cy="166896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8" name="Shape 678"/>
              <p:cNvSpPr/>
              <p:nvPr/>
            </p:nvSpPr>
            <p:spPr>
              <a:xfrm flipV="1">
                <a:off x="387075" y="376296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9" name="Shape 679"/>
              <p:cNvSpPr/>
              <p:nvPr/>
            </p:nvSpPr>
            <p:spPr>
              <a:xfrm flipV="1">
                <a:off x="387075" y="903195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0" name="Shape 680"/>
              <p:cNvSpPr/>
              <p:nvPr/>
            </p:nvSpPr>
            <p:spPr>
              <a:xfrm rot="21600000">
                <a:off x="109131" y="1128827"/>
                <a:ext cx="421846" cy="166895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" grpId="2" animBg="1" advAuto="0"/>
      <p:bldP spid="664" grpId="3" animBg="1" advAuto="0"/>
      <p:bldP spid="668" grpId="4" animBg="1" advAuto="0"/>
      <p:bldP spid="669" grpId="6" animBg="1" advAuto="0"/>
      <p:bldP spid="672" grpId="5" animBg="1" advAuto="0"/>
      <p:bldP spid="682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/>
          <p:nvPr/>
        </p:nvSpPr>
        <p:spPr>
          <a:xfrm rot="1533212">
            <a:off x="5692548" y="811672"/>
            <a:ext cx="1360013" cy="1378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7" h="21600" extrusionOk="0">
                <a:moveTo>
                  <a:pt x="0" y="21600"/>
                </a:moveTo>
                <a:cubicBezTo>
                  <a:pt x="3077" y="20693"/>
                  <a:pt x="5174" y="17819"/>
                  <a:pt x="5119" y="14646"/>
                </a:cubicBezTo>
                <a:cubicBezTo>
                  <a:pt x="5071" y="11871"/>
                  <a:pt x="3972" y="8569"/>
                  <a:pt x="6452" y="7443"/>
                </a:cubicBezTo>
                <a:cubicBezTo>
                  <a:pt x="7877" y="6796"/>
                  <a:pt x="9372" y="7726"/>
                  <a:pt x="10855" y="8185"/>
                </a:cubicBezTo>
                <a:cubicBezTo>
                  <a:pt x="16226" y="9848"/>
                  <a:pt x="21600" y="5621"/>
                  <a:pt x="21261" y="0"/>
                </a:cubicBezTo>
              </a:path>
            </a:pathLst>
          </a:custGeom>
          <a:ln w="25400">
            <a:solidFill/>
            <a:prstDash val="sysDot"/>
            <a:miter lim="400000"/>
            <a:tailEnd type="triangle"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defRPr sz="32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85" name="Shape 6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11</a:t>
            </a:fld>
            <a:endParaRPr sz="2400" b="1">
              <a:solidFill>
                <a:srgbClr val="A6AAA9"/>
              </a:solidFill>
            </a:endParaRPr>
          </a:p>
        </p:txBody>
      </p:sp>
      <p:grpSp>
        <p:nvGrpSpPr>
          <p:cNvPr id="688" name="Group 688"/>
          <p:cNvGrpSpPr/>
          <p:nvPr/>
        </p:nvGrpSpPr>
        <p:grpSpPr>
          <a:xfrm>
            <a:off x="547410" y="7135548"/>
            <a:ext cx="1737669" cy="2368286"/>
            <a:chOff x="0" y="0"/>
            <a:chExt cx="1737667" cy="2368285"/>
          </a:xfrm>
        </p:grpSpPr>
        <p:pic>
          <p:nvPicPr>
            <p:cNvPr id="686" name="pasted-image.jpg"/>
            <p:cNvPicPr/>
            <p:nvPr/>
          </p:nvPicPr>
          <p:blipFill>
            <a:blip r:embed="rId4">
              <a:extLst/>
            </a:blip>
            <a:srcRect l="14717" r="6432"/>
            <a:stretch>
              <a:fillRect/>
            </a:stretch>
          </p:blipFill>
          <p:spPr>
            <a:xfrm>
              <a:off x="114374" y="0"/>
              <a:ext cx="1508917" cy="1913662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687" name="Shape 687"/>
            <p:cNvSpPr/>
            <p:nvPr/>
          </p:nvSpPr>
          <p:spPr>
            <a:xfrm>
              <a:off x="0" y="1961885"/>
              <a:ext cx="1737668" cy="4064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000" i="0"/>
              </a:lvl1pPr>
            </a:lstStyle>
            <a:p>
              <a:pPr lvl="0">
                <a:defRPr sz="1800"/>
              </a:pPr>
              <a:r>
                <a:rPr sz="2000"/>
                <a:t>Andrew Straw</a:t>
              </a:r>
            </a:p>
          </p:txBody>
        </p:sp>
      </p:grpSp>
      <p:pic>
        <p:nvPicPr>
          <p:cNvPr id="689" name="lumiannce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796649" y="5533111"/>
            <a:ext cx="4823301" cy="2713107"/>
          </a:xfrm>
          <a:prstGeom prst="rect">
            <a:avLst/>
          </a:prstGeom>
        </p:spPr>
      </p:pic>
      <p:grpSp>
        <p:nvGrpSpPr>
          <p:cNvPr id="692" name="Group 692"/>
          <p:cNvGrpSpPr/>
          <p:nvPr/>
        </p:nvGrpSpPr>
        <p:grpSpPr>
          <a:xfrm>
            <a:off x="8531095" y="5408760"/>
            <a:ext cx="4044216" cy="4292148"/>
            <a:chOff x="0" y="0"/>
            <a:chExt cx="4044214" cy="4292147"/>
          </a:xfrm>
        </p:grpSpPr>
        <p:pic>
          <p:nvPicPr>
            <p:cNvPr id="690" name="Screenshot 2014-03-20 18.05.47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044215" cy="355639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91" name="Shape 691"/>
            <p:cNvSpPr/>
            <p:nvPr/>
          </p:nvSpPr>
          <p:spPr>
            <a:xfrm>
              <a:off x="911693" y="3479831"/>
              <a:ext cx="2529386" cy="81231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000">
                  <a:solidFill>
                    <a:srgbClr val="7A7A7A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000" i="1">
                  <a:solidFill>
                    <a:srgbClr val="7A7A7A"/>
                  </a:solidFill>
                </a:rPr>
                <a:t>tracked  trajectories</a:t>
              </a:r>
            </a:p>
          </p:txBody>
        </p:sp>
      </p:grpSp>
      <p:grpSp>
        <p:nvGrpSpPr>
          <p:cNvPr id="700" name="Group 700"/>
          <p:cNvGrpSpPr/>
          <p:nvPr/>
        </p:nvGrpSpPr>
        <p:grpSpPr>
          <a:xfrm>
            <a:off x="4695957" y="3788833"/>
            <a:ext cx="6481750" cy="820457"/>
            <a:chOff x="-965199" y="0"/>
            <a:chExt cx="6481748" cy="820456"/>
          </a:xfrm>
        </p:grpSpPr>
        <p:sp>
          <p:nvSpPr>
            <p:cNvPr id="693" name="Shape 693"/>
            <p:cNvSpPr/>
            <p:nvPr/>
          </p:nvSpPr>
          <p:spPr>
            <a:xfrm>
              <a:off x="4275005" y="262466"/>
              <a:ext cx="1241544" cy="508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500"/>
              </a:lvl1pPr>
            </a:lstStyle>
            <a:p>
              <a:pPr lvl="0">
                <a:defRPr sz="1800" i="0"/>
              </a:pPr>
              <a:r>
                <a:rPr sz="2500" i="1"/>
                <a:t>decisions</a:t>
              </a:r>
            </a:p>
          </p:txBody>
        </p:sp>
        <p:sp>
          <p:nvSpPr>
            <p:cNvPr id="694" name="Shape 694"/>
            <p:cNvSpPr/>
            <p:nvPr/>
          </p:nvSpPr>
          <p:spPr>
            <a:xfrm>
              <a:off x="-965200" y="276455"/>
              <a:ext cx="1218289" cy="508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500"/>
              </a:lvl1pPr>
            </a:lstStyle>
            <a:p>
              <a:pPr lvl="0">
                <a:defRPr sz="1800" i="0"/>
              </a:pPr>
              <a:r>
                <a:rPr sz="2500" i="1"/>
                <a:t>stimulus</a:t>
              </a:r>
            </a:p>
          </p:txBody>
        </p:sp>
        <p:sp>
          <p:nvSpPr>
            <p:cNvPr id="695" name="Shape 695"/>
            <p:cNvSpPr/>
            <p:nvPr/>
          </p:nvSpPr>
          <p:spPr>
            <a:xfrm flipH="1">
              <a:off x="627384" y="585017"/>
              <a:ext cx="1012584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>
              <a:outerShdw blurRad="38100" dist="38100" dir="354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lnSpc>
                  <a:spcPct val="100000"/>
                </a:lnSpc>
                <a:defRPr sz="1200" i="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6" name="Shape 696"/>
            <p:cNvSpPr/>
            <p:nvPr/>
          </p:nvSpPr>
          <p:spPr>
            <a:xfrm>
              <a:off x="1642157" y="350556"/>
              <a:ext cx="1066801" cy="46990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76200" dist="38100" dir="354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spcBef>
                  <a:spcPts val="6700"/>
                </a:spcBef>
                <a:defRPr sz="2800" i="0"/>
              </a:lvl1pPr>
            </a:lstStyle>
            <a:p>
              <a:pPr lvl="0">
                <a:defRPr sz="1800"/>
              </a:pPr>
              <a:r>
                <a:rPr sz="2800"/>
                <a:t> </a:t>
              </a:r>
            </a:p>
          </p:txBody>
        </p:sp>
        <p:sp>
          <p:nvSpPr>
            <p:cNvPr id="697" name="Shape 697"/>
            <p:cNvSpPr/>
            <p:nvPr/>
          </p:nvSpPr>
          <p:spPr>
            <a:xfrm flipH="1">
              <a:off x="2715927" y="579125"/>
              <a:ext cx="1007929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>
              <a:outerShdw blurRad="38100" dist="38100" dir="354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lnSpc>
                  <a:spcPct val="100000"/>
                </a:lnSpc>
                <a:defRPr sz="1200" i="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>
              <a:off x="1782200" y="287866"/>
              <a:ext cx="765139" cy="508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500"/>
              </a:lvl1pPr>
            </a:lstStyle>
            <a:p>
              <a:pPr lvl="0">
                <a:defRPr sz="1800" i="0"/>
              </a:pPr>
              <a:r>
                <a:rPr sz="2500" i="1"/>
                <a:t>brain</a:t>
              </a:r>
            </a:p>
          </p:txBody>
        </p:sp>
        <p:sp>
          <p:nvSpPr>
            <p:cNvPr id="699" name="Shape 699"/>
            <p:cNvSpPr/>
            <p:nvPr/>
          </p:nvSpPr>
          <p:spPr>
            <a:xfrm>
              <a:off x="2352541" y="0"/>
              <a:ext cx="520701" cy="52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38100" cap="flat">
              <a:solidFill>
                <a:srgbClr val="8311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100000"/>
                </a:lnSpc>
                <a:defRPr sz="2600" i="0">
                  <a:solidFill>
                    <a:srgbClr val="8311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600">
                  <a:solidFill>
                    <a:srgbClr val="8311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701" name="dropped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 rot="21576255">
            <a:off x="3696103" y="1561223"/>
            <a:ext cx="2018387" cy="99792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704" name="Group 704"/>
          <p:cNvGrpSpPr/>
          <p:nvPr/>
        </p:nvGrpSpPr>
        <p:grpSpPr>
          <a:xfrm>
            <a:off x="3572342" y="658814"/>
            <a:ext cx="1315522" cy="1009845"/>
            <a:chOff x="-98" y="-93"/>
            <a:chExt cx="1315521" cy="1009844"/>
          </a:xfrm>
        </p:grpSpPr>
        <p:pic>
          <p:nvPicPr>
            <p:cNvPr id="702" name="pasted-image.gi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99" y="-94"/>
              <a:ext cx="1315523" cy="100984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703" name="Shape 703"/>
            <p:cNvSpPr/>
            <p:nvPr/>
          </p:nvSpPr>
          <p:spPr>
            <a:xfrm>
              <a:off x="276241" y="29342"/>
              <a:ext cx="772489" cy="58738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3600"/>
              </a:lvl1pPr>
            </a:lstStyle>
            <a:p>
              <a:pPr lvl="0">
                <a:defRPr sz="1800" i="0"/>
              </a:pPr>
              <a:r>
                <a:rPr sz="3600" i="1"/>
                <a:t>?</a:t>
              </a:r>
            </a:p>
          </p:txBody>
        </p:sp>
      </p:grpSp>
      <p:sp>
        <p:nvSpPr>
          <p:cNvPr id="705" name="Shape 705"/>
          <p:cNvSpPr/>
          <p:nvPr/>
        </p:nvSpPr>
        <p:spPr>
          <a:xfrm>
            <a:off x="353318" y="-177800"/>
            <a:ext cx="2936076" cy="1320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l">
              <a:lnSpc>
                <a:spcPct val="90000"/>
              </a:lnSpc>
              <a:defRPr sz="1800" i="0"/>
            </a:pPr>
            <a:endParaRPr sz="2700" b="1"/>
          </a:p>
          <a:p>
            <a:pPr lvl="0" algn="l">
              <a:lnSpc>
                <a:spcPct val="90000"/>
              </a:lnSpc>
              <a:defRPr sz="1800" i="0"/>
            </a:pPr>
            <a:r>
              <a:rPr sz="2700" b="1"/>
              <a:t>Neuroethology</a:t>
            </a:r>
            <a:br>
              <a:rPr sz="2700" b="1"/>
            </a:br>
            <a:r>
              <a:rPr sz="2700" b="1"/>
              <a:t>and Biomechanics</a:t>
            </a:r>
          </a:p>
        </p:txBody>
      </p:sp>
      <p:grpSp>
        <p:nvGrpSpPr>
          <p:cNvPr id="708" name="Group 708"/>
          <p:cNvGrpSpPr/>
          <p:nvPr/>
        </p:nvGrpSpPr>
        <p:grpSpPr>
          <a:xfrm>
            <a:off x="257498" y="4620551"/>
            <a:ext cx="2253606" cy="2360216"/>
            <a:chOff x="0" y="0"/>
            <a:chExt cx="2253605" cy="2360215"/>
          </a:xfrm>
        </p:grpSpPr>
        <p:pic>
          <p:nvPicPr>
            <p:cNvPr id="706" name="pasted-image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61337" y="0"/>
              <a:ext cx="1530930" cy="1913662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707" name="Shape 707"/>
            <p:cNvSpPr/>
            <p:nvPr/>
          </p:nvSpPr>
          <p:spPr>
            <a:xfrm>
              <a:off x="0" y="1953815"/>
              <a:ext cx="2253606" cy="4064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000" i="0"/>
              </a:lvl1pPr>
            </a:lstStyle>
            <a:p>
              <a:pPr lvl="0">
                <a:defRPr sz="1800"/>
              </a:pPr>
              <a:r>
                <a:rPr sz="2000"/>
                <a:t>Michael Dickinson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" fill="hold"/>
                                        <p:tgtEl>
                                          <p:spTgt spid="6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689"/>
                </p:tgtEl>
              </p:cMediaNode>
            </p:video>
          </p:childTnLst>
        </p:cTn>
      </p:par>
    </p:tnLst>
    <p:bldLst>
      <p:bldP spid="688" grpId="2" animBg="1" advAuto="0"/>
      <p:bldP spid="689" grpId="1" animBg="1" advAuto="0"/>
      <p:bldP spid="692" grpId="4" animBg="1" advAuto="0"/>
      <p:bldP spid="700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12</a:t>
            </a:fld>
            <a:endParaRPr sz="2400" b="1">
              <a:solidFill>
                <a:srgbClr val="A6AAA9"/>
              </a:solidFill>
            </a:endParaRPr>
          </a:p>
        </p:txBody>
      </p:sp>
      <p:sp>
        <p:nvSpPr>
          <p:cNvPr id="711" name="Shape 711"/>
          <p:cNvSpPr/>
          <p:nvPr/>
        </p:nvSpPr>
        <p:spPr>
          <a:xfrm>
            <a:off x="6480348" y="-757767"/>
            <a:ext cx="5378104" cy="48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i="0"/>
            </a:lvl1pPr>
          </a:lstStyle>
          <a:p>
            <a:pPr lvl="0">
              <a:defRPr sz="1800" b="0"/>
            </a:pPr>
            <a:r>
              <a:rPr sz="2400" b="1"/>
              <a:t>Typical problem: delayed gratification</a:t>
            </a:r>
          </a:p>
        </p:txBody>
      </p:sp>
      <p:grpSp>
        <p:nvGrpSpPr>
          <p:cNvPr id="716" name="Group 716"/>
          <p:cNvGrpSpPr/>
          <p:nvPr/>
        </p:nvGrpSpPr>
        <p:grpSpPr>
          <a:xfrm>
            <a:off x="8210866" y="628970"/>
            <a:ext cx="4525547" cy="2084244"/>
            <a:chOff x="0" y="0"/>
            <a:chExt cx="4525545" cy="2084243"/>
          </a:xfrm>
        </p:grpSpPr>
        <p:pic>
          <p:nvPicPr>
            <p:cNvPr id="712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962526"/>
              <a:ext cx="4525546" cy="112171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713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7104" y="78663"/>
              <a:ext cx="439506" cy="69624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714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>
              <a:off x="949731" y="78663"/>
              <a:ext cx="439505" cy="69624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715" name="Shape 715"/>
            <p:cNvSpPr/>
            <p:nvPr/>
          </p:nvSpPr>
          <p:spPr>
            <a:xfrm>
              <a:off x="2713846" y="0"/>
              <a:ext cx="1187713" cy="86408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ct val="100000"/>
                </a:lnSpc>
                <a:defRPr sz="1800"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/>
              <a:r>
                <a:t>tracking cameras</a:t>
              </a:r>
            </a:p>
          </p:txBody>
        </p:sp>
      </p:grpSp>
      <p:sp>
        <p:nvSpPr>
          <p:cNvPr id="717" name="Shape 717"/>
          <p:cNvSpPr/>
          <p:nvPr/>
        </p:nvSpPr>
        <p:spPr>
          <a:xfrm>
            <a:off x="7449873" y="7923106"/>
            <a:ext cx="5057881" cy="4318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i="0"/>
            </a:lvl1pPr>
          </a:lstStyle>
          <a:p>
            <a:pPr lvl="0">
              <a:defRPr sz="1800"/>
            </a:pPr>
            <a:r>
              <a:rPr sz="2100"/>
              <a:t>Winner, 2008 “Art in Science” competition</a:t>
            </a:r>
          </a:p>
        </p:txBody>
      </p:sp>
      <p:grpSp>
        <p:nvGrpSpPr>
          <p:cNvPr id="722" name="Group 722"/>
          <p:cNvGrpSpPr/>
          <p:nvPr/>
        </p:nvGrpSpPr>
        <p:grpSpPr>
          <a:xfrm>
            <a:off x="6764330" y="2776596"/>
            <a:ext cx="6134895" cy="5221392"/>
            <a:chOff x="-101693" y="0"/>
            <a:chExt cx="6134894" cy="5221390"/>
          </a:xfrm>
        </p:grpSpPr>
        <p:grpSp>
          <p:nvGrpSpPr>
            <p:cNvPr id="720" name="Group 720"/>
            <p:cNvGrpSpPr/>
            <p:nvPr/>
          </p:nvGrpSpPr>
          <p:grpSpPr>
            <a:xfrm rot="5400000">
              <a:off x="600775" y="-211035"/>
              <a:ext cx="4729957" cy="6134894"/>
              <a:chOff x="-101599" y="-101599"/>
              <a:chExt cx="4729956" cy="6134893"/>
            </a:xfrm>
          </p:grpSpPr>
          <p:pic>
            <p:nvPicPr>
              <p:cNvPr id="719" name="fuller_straw4.jp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526757" cy="593169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18" name="Picture 717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01600" y="-101600"/>
                <a:ext cx="4729957" cy="6134894"/>
              </a:xfrm>
              <a:prstGeom prst="rect">
                <a:avLst/>
              </a:prstGeom>
              <a:effectLst/>
            </p:spPr>
          </p:pic>
        </p:grpSp>
        <p:sp>
          <p:nvSpPr>
            <p:cNvPr id="721" name="Shape 721"/>
            <p:cNvSpPr/>
            <p:nvPr/>
          </p:nvSpPr>
          <p:spPr>
            <a:xfrm>
              <a:off x="3200842" y="0"/>
              <a:ext cx="1" cy="500004"/>
            </a:xfrm>
            <a:prstGeom prst="line">
              <a:avLst/>
            </a:prstGeom>
            <a:noFill/>
            <a:ln w="63500" cap="flat">
              <a:solidFill>
                <a:srgbClr val="DCDEE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26" name="Group 726"/>
          <p:cNvGrpSpPr/>
          <p:nvPr/>
        </p:nvGrpSpPr>
        <p:grpSpPr>
          <a:xfrm>
            <a:off x="7100995" y="8406930"/>
            <a:ext cx="5840594" cy="1228235"/>
            <a:chOff x="0" y="0"/>
            <a:chExt cx="5840593" cy="1228234"/>
          </a:xfrm>
        </p:grpSpPr>
        <p:sp>
          <p:nvSpPr>
            <p:cNvPr id="723" name="Shape 723"/>
            <p:cNvSpPr/>
            <p:nvPr/>
          </p:nvSpPr>
          <p:spPr>
            <a:xfrm>
              <a:off x="3175845" y="823429"/>
              <a:ext cx="741502" cy="345818"/>
            </a:xfrm>
            <a:prstGeom prst="rect">
              <a:avLst/>
            </a:prstGeom>
            <a:solidFill>
              <a:srgbClr val="F5D32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>
              <a:off x="0" y="415434"/>
              <a:ext cx="5840594" cy="8128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 algn="l">
                <a:lnSpc>
                  <a:spcPct val="100000"/>
                </a:lnSpc>
                <a:defRPr sz="1800" i="0"/>
              </a:pPr>
              <a:r>
                <a:rPr sz="2100"/>
                <a:t>Fuller SB, Straw AD, Peek MY, Murray RM </a:t>
              </a:r>
            </a:p>
            <a:p>
              <a:pPr lvl="0" algn="l">
                <a:lnSpc>
                  <a:spcPct val="100000"/>
                </a:lnSpc>
                <a:defRPr sz="1800" i="0"/>
              </a:pPr>
              <a:r>
                <a:rPr sz="2100"/>
                <a:t>and Dickinson MH, PNAS</a:t>
              </a:r>
              <a:r>
                <a:rPr sz="2100" i="1"/>
                <a:t> </a:t>
              </a:r>
              <a:r>
                <a:rPr sz="2100" b="1"/>
                <a:t>2014</a:t>
              </a:r>
            </a:p>
          </p:txBody>
        </p:sp>
        <p:sp>
          <p:nvSpPr>
            <p:cNvPr id="725" name="Shape 725"/>
            <p:cNvSpPr/>
            <p:nvPr/>
          </p:nvSpPr>
          <p:spPr>
            <a:xfrm>
              <a:off x="2923538" y="0"/>
              <a:ext cx="1" cy="500004"/>
            </a:xfrm>
            <a:prstGeom prst="line">
              <a:avLst/>
            </a:prstGeom>
            <a:noFill/>
            <a:ln w="63500" cap="flat">
              <a:solidFill>
                <a:srgbClr val="DCDEE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pic>
        <p:nvPicPr>
          <p:cNvPr id="727" name="dropped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21576255">
            <a:off x="3696103" y="1561223"/>
            <a:ext cx="2018387" cy="99792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730" name="Group 730"/>
          <p:cNvGrpSpPr/>
          <p:nvPr/>
        </p:nvGrpSpPr>
        <p:grpSpPr>
          <a:xfrm>
            <a:off x="3572342" y="658814"/>
            <a:ext cx="1315522" cy="1009845"/>
            <a:chOff x="-98" y="-93"/>
            <a:chExt cx="1315521" cy="1009844"/>
          </a:xfrm>
        </p:grpSpPr>
        <p:pic>
          <p:nvPicPr>
            <p:cNvPr id="728" name="pasted-image.gi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99" y="-94"/>
              <a:ext cx="1315523" cy="100984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729" name="Shape 729"/>
            <p:cNvSpPr/>
            <p:nvPr/>
          </p:nvSpPr>
          <p:spPr>
            <a:xfrm>
              <a:off x="276241" y="29342"/>
              <a:ext cx="772489" cy="58738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3600"/>
              </a:lvl1pPr>
            </a:lstStyle>
            <a:p>
              <a:pPr lvl="0">
                <a:defRPr sz="1800" i="0"/>
              </a:pPr>
              <a:r>
                <a:rPr sz="3600" i="1"/>
                <a:t>?</a:t>
              </a:r>
            </a:p>
          </p:txBody>
        </p:sp>
      </p:grpSp>
      <p:sp>
        <p:nvSpPr>
          <p:cNvPr id="731" name="Shape 731"/>
          <p:cNvSpPr/>
          <p:nvPr/>
        </p:nvSpPr>
        <p:spPr>
          <a:xfrm>
            <a:off x="353318" y="-177800"/>
            <a:ext cx="2936076" cy="1320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l">
              <a:lnSpc>
                <a:spcPct val="90000"/>
              </a:lnSpc>
              <a:defRPr sz="1800" i="0"/>
            </a:pPr>
            <a:endParaRPr sz="2700" b="1"/>
          </a:p>
          <a:p>
            <a:pPr lvl="0" algn="l">
              <a:lnSpc>
                <a:spcPct val="90000"/>
              </a:lnSpc>
              <a:defRPr sz="1800" i="0"/>
            </a:pPr>
            <a:r>
              <a:rPr sz="2700" b="1"/>
              <a:t>Neuroethology</a:t>
            </a:r>
            <a:br>
              <a:rPr sz="2700" b="1"/>
            </a:br>
            <a:r>
              <a:rPr sz="2700" b="1"/>
              <a:t>and Biomechanics</a:t>
            </a:r>
          </a:p>
        </p:txBody>
      </p:sp>
      <p:sp>
        <p:nvSpPr>
          <p:cNvPr id="732" name="Shape 732"/>
          <p:cNvSpPr/>
          <p:nvPr/>
        </p:nvSpPr>
        <p:spPr>
          <a:xfrm rot="1533212">
            <a:off x="5692548" y="811672"/>
            <a:ext cx="1360013" cy="1378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7" h="21600" extrusionOk="0">
                <a:moveTo>
                  <a:pt x="0" y="21600"/>
                </a:moveTo>
                <a:cubicBezTo>
                  <a:pt x="3077" y="20693"/>
                  <a:pt x="5174" y="17819"/>
                  <a:pt x="5119" y="14646"/>
                </a:cubicBezTo>
                <a:cubicBezTo>
                  <a:pt x="5071" y="11871"/>
                  <a:pt x="3972" y="8569"/>
                  <a:pt x="6452" y="7443"/>
                </a:cubicBezTo>
                <a:cubicBezTo>
                  <a:pt x="7877" y="6796"/>
                  <a:pt x="9372" y="7726"/>
                  <a:pt x="10855" y="8185"/>
                </a:cubicBezTo>
                <a:cubicBezTo>
                  <a:pt x="16226" y="9848"/>
                  <a:pt x="21600" y="5621"/>
                  <a:pt x="21261" y="0"/>
                </a:cubicBezTo>
              </a:path>
            </a:pathLst>
          </a:custGeom>
          <a:ln w="25400">
            <a:solidFill/>
            <a:prstDash val="sysDot"/>
            <a:miter lim="400000"/>
            <a:tailEnd type="triangle"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defRPr sz="32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737" name="Group 737"/>
          <p:cNvGrpSpPr/>
          <p:nvPr/>
        </p:nvGrpSpPr>
        <p:grpSpPr>
          <a:xfrm>
            <a:off x="166441" y="3383220"/>
            <a:ext cx="6462710" cy="2653894"/>
            <a:chOff x="-19334" y="-330200"/>
            <a:chExt cx="6462709" cy="2653893"/>
          </a:xfrm>
        </p:grpSpPr>
        <p:pic>
          <p:nvPicPr>
            <p:cNvPr id="733" name="Picture 732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9335" y="-330200"/>
              <a:ext cx="6462711" cy="2580087"/>
            </a:xfrm>
            <a:prstGeom prst="rect">
              <a:avLst/>
            </a:prstGeom>
            <a:effectLst/>
          </p:spPr>
        </p:pic>
        <p:pic>
          <p:nvPicPr>
            <p:cNvPr id="734" name="pasted-image.jpg"/>
            <p:cNvPicPr/>
            <p:nvPr/>
          </p:nvPicPr>
          <p:blipFill>
            <a:blip r:embed="rId9">
              <a:extLst/>
            </a:blip>
            <a:srcRect l="51219" t="15242" r="17827" b="37240"/>
            <a:stretch>
              <a:fillRect/>
            </a:stretch>
          </p:blipFill>
          <p:spPr>
            <a:xfrm>
              <a:off x="4645710" y="933709"/>
              <a:ext cx="1238760" cy="1389985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735" name="Shape 735"/>
            <p:cNvSpPr/>
            <p:nvPr/>
          </p:nvSpPr>
          <p:spPr>
            <a:xfrm>
              <a:off x="0" y="1508834"/>
              <a:ext cx="1764030" cy="34836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 i="0"/>
              </a:lvl1pPr>
            </a:lstStyle>
            <a:p>
              <a:pPr lvl="0"/>
              <a:r>
                <a:t>2011, BE</a:t>
              </a:r>
            </a:p>
          </p:txBody>
        </p:sp>
        <p:sp>
          <p:nvSpPr>
            <p:cNvPr id="736" name="Shape 736"/>
            <p:cNvSpPr/>
            <p:nvPr/>
          </p:nvSpPr>
          <p:spPr>
            <a:xfrm>
              <a:off x="3082143" y="1944429"/>
              <a:ext cx="1490564" cy="3683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700" i="0"/>
              </a:lvl1pPr>
            </a:lstStyle>
            <a:p>
              <a:pPr lvl="0">
                <a:defRPr sz="1800"/>
              </a:pPr>
              <a:r>
                <a:rPr sz="1700"/>
                <a:t>now:  Harvard</a:t>
              </a:r>
            </a:p>
          </p:txBody>
        </p:sp>
      </p:grpSp>
      <p:grpSp>
        <p:nvGrpSpPr>
          <p:cNvPr id="742" name="Group 742"/>
          <p:cNvGrpSpPr/>
          <p:nvPr/>
        </p:nvGrpSpPr>
        <p:grpSpPr>
          <a:xfrm>
            <a:off x="3671" y="6146908"/>
            <a:ext cx="6691555" cy="2834109"/>
            <a:chOff x="-279400" y="-330200"/>
            <a:chExt cx="6691554" cy="2834108"/>
          </a:xfrm>
        </p:grpSpPr>
        <p:pic>
          <p:nvPicPr>
            <p:cNvPr id="738" name="Picture 737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79400" y="-330200"/>
              <a:ext cx="6691555" cy="2754408"/>
            </a:xfrm>
            <a:prstGeom prst="rect">
              <a:avLst/>
            </a:prstGeom>
            <a:effectLst/>
          </p:spPr>
        </p:pic>
        <p:pic>
          <p:nvPicPr>
            <p:cNvPr id="739" name="pasted-image.jp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174926" y="958444"/>
              <a:ext cx="1900936" cy="152074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740" name="Shape 740"/>
            <p:cNvSpPr/>
            <p:nvPr/>
          </p:nvSpPr>
          <p:spPr>
            <a:xfrm>
              <a:off x="332878" y="1688991"/>
              <a:ext cx="546101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2014</a:t>
              </a:r>
            </a:p>
          </p:txBody>
        </p:sp>
        <p:sp>
          <p:nvSpPr>
            <p:cNvPr id="741" name="Shape 741"/>
            <p:cNvSpPr/>
            <p:nvPr/>
          </p:nvSpPr>
          <p:spPr>
            <a:xfrm>
              <a:off x="2904677" y="2135608"/>
              <a:ext cx="1058237" cy="3683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700" i="0"/>
              </a:lvl1pPr>
            </a:lstStyle>
            <a:p>
              <a:pPr lvl="0">
                <a:defRPr sz="1800"/>
              </a:pPr>
              <a:r>
                <a:rPr sz="1700"/>
                <a:t>now:  UW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" grpId="3" animBg="1" advAuto="0"/>
      <p:bldP spid="717" grpId="5" animBg="1" advAuto="0"/>
      <p:bldP spid="722" grpId="4" animBg="1" advAuto="0"/>
      <p:bldP spid="726" grpId="6" animBg="1" advAuto="0"/>
      <p:bldP spid="737" grpId="1" animBg="1" advAuto="0"/>
      <p:bldP spid="742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13</a:t>
            </a:fld>
            <a:endParaRPr sz="2400" b="1">
              <a:solidFill>
                <a:srgbClr val="A6AAA9"/>
              </a:solidFill>
            </a:endParaRPr>
          </a:p>
        </p:txBody>
      </p:sp>
      <p:sp>
        <p:nvSpPr>
          <p:cNvPr id="745" name="Shape 745"/>
          <p:cNvSpPr>
            <a:spLocks noGrp="1"/>
          </p:cNvSpPr>
          <p:nvPr>
            <p:ph type="title"/>
          </p:nvPr>
        </p:nvSpPr>
        <p:spPr>
          <a:xfrm>
            <a:off x="557590" y="383555"/>
            <a:ext cx="2770790" cy="187811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00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3000" b="1"/>
              <a:t>Bio-inspired Control</a:t>
            </a:r>
          </a:p>
        </p:txBody>
      </p:sp>
      <p:pic>
        <p:nvPicPr>
          <p:cNvPr id="746" name="Picture 745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6018" y="10470213"/>
            <a:ext cx="6234274" cy="2104857"/>
          </a:xfrm>
          <a:prstGeom prst="rect">
            <a:avLst/>
          </a:prstGeom>
        </p:spPr>
      </p:pic>
      <p:pic>
        <p:nvPicPr>
          <p:cNvPr id="747" name="out350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490972" y="6487623"/>
            <a:ext cx="5316682" cy="2907561"/>
          </a:xfrm>
          <a:prstGeom prst="rect">
            <a:avLst/>
          </a:prstGeom>
        </p:spPr>
      </p:pic>
      <p:grpSp>
        <p:nvGrpSpPr>
          <p:cNvPr id="752" name="Group 752"/>
          <p:cNvGrpSpPr/>
          <p:nvPr/>
        </p:nvGrpSpPr>
        <p:grpSpPr>
          <a:xfrm>
            <a:off x="-69652" y="3415072"/>
            <a:ext cx="7850434" cy="2937128"/>
            <a:chOff x="-279400" y="-330200"/>
            <a:chExt cx="7850433" cy="2937126"/>
          </a:xfrm>
        </p:grpSpPr>
        <p:pic>
          <p:nvPicPr>
            <p:cNvPr id="748" name="Picture 747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79400" y="-330200"/>
              <a:ext cx="7850434" cy="2764735"/>
            </a:xfrm>
            <a:prstGeom prst="rect">
              <a:avLst/>
            </a:prstGeom>
            <a:effectLst/>
          </p:spPr>
        </p:pic>
        <p:sp>
          <p:nvSpPr>
            <p:cNvPr id="749" name="Shape 749"/>
            <p:cNvSpPr/>
            <p:nvPr/>
          </p:nvSpPr>
          <p:spPr>
            <a:xfrm>
              <a:off x="302126" y="1651379"/>
              <a:ext cx="1016249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1998, ME</a:t>
              </a:r>
            </a:p>
          </p:txBody>
        </p:sp>
        <p:sp>
          <p:nvSpPr>
            <p:cNvPr id="750" name="Shape 750"/>
            <p:cNvSpPr/>
            <p:nvPr/>
          </p:nvSpPr>
          <p:spPr>
            <a:xfrm>
              <a:off x="3381168" y="2184779"/>
              <a:ext cx="1343634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UNCC</a:t>
              </a:r>
            </a:p>
          </p:txBody>
        </p:sp>
        <p:pic>
          <p:nvPicPr>
            <p:cNvPr id="751" name="pasted-image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177022" y="961441"/>
              <a:ext cx="1296643" cy="1645486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57" name="Group 757"/>
          <p:cNvGrpSpPr/>
          <p:nvPr/>
        </p:nvGrpSpPr>
        <p:grpSpPr>
          <a:xfrm>
            <a:off x="7381850" y="1747639"/>
            <a:ext cx="5735241" cy="4315146"/>
            <a:chOff x="-279400" y="-103868"/>
            <a:chExt cx="5735240" cy="4315145"/>
          </a:xfrm>
        </p:grpSpPr>
        <p:grpSp>
          <p:nvGrpSpPr>
            <p:cNvPr id="755" name="Group 755"/>
            <p:cNvGrpSpPr/>
            <p:nvPr/>
          </p:nvGrpSpPr>
          <p:grpSpPr>
            <a:xfrm rot="77666" flipH="1">
              <a:off x="570789" y="-58917"/>
              <a:ext cx="4006454" cy="2355454"/>
              <a:chOff x="-101600" y="-101600"/>
              <a:chExt cx="4006453" cy="2355453"/>
            </a:xfrm>
          </p:grpSpPr>
          <p:pic>
            <p:nvPicPr>
              <p:cNvPr id="754" name="pasted-image.jpg"/>
              <p:cNvPicPr/>
              <p:nvPr/>
            </p:nvPicPr>
            <p:blipFill>
              <a:blip r:embed="rId8">
                <a:extLst/>
              </a:blip>
              <a:srcRect b="10032"/>
              <a:stretch>
                <a:fillRect/>
              </a:stretch>
            </p:blipFill>
            <p:spPr>
              <a:xfrm>
                <a:off x="-1" y="0"/>
                <a:ext cx="3803248" cy="215224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53" name="Picture 752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-101601" y="-101601"/>
                <a:ext cx="4006455" cy="2355455"/>
              </a:xfrm>
              <a:prstGeom prst="rect">
                <a:avLst/>
              </a:prstGeom>
              <a:effectLst/>
            </p:spPr>
          </p:pic>
        </p:grpSp>
        <p:pic>
          <p:nvPicPr>
            <p:cNvPr id="756" name="Picture 755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79400" y="1659862"/>
              <a:ext cx="5735241" cy="2551416"/>
            </a:xfrm>
            <a:prstGeom prst="rect">
              <a:avLst/>
            </a:prstGeom>
            <a:effectLst/>
          </p:spPr>
        </p:pic>
      </p:grpSp>
      <p:grpSp>
        <p:nvGrpSpPr>
          <p:cNvPr id="762" name="Group 762"/>
          <p:cNvGrpSpPr/>
          <p:nvPr/>
        </p:nvGrpSpPr>
        <p:grpSpPr>
          <a:xfrm>
            <a:off x="124519" y="6346373"/>
            <a:ext cx="7321224" cy="2902613"/>
            <a:chOff x="-279400" y="-330200"/>
            <a:chExt cx="7321222" cy="2902612"/>
          </a:xfrm>
        </p:grpSpPr>
        <p:pic>
          <p:nvPicPr>
            <p:cNvPr id="758" name="Picture 757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79400" y="-330200"/>
              <a:ext cx="7321223" cy="2775487"/>
            </a:xfrm>
            <a:prstGeom prst="rect">
              <a:avLst/>
            </a:prstGeom>
            <a:effectLst/>
          </p:spPr>
        </p:pic>
        <p:pic>
          <p:nvPicPr>
            <p:cNvPr id="759" name="pasted-image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816276" y="605223"/>
              <a:ext cx="1489009" cy="1955565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760" name="Shape 760"/>
            <p:cNvSpPr/>
            <p:nvPr/>
          </p:nvSpPr>
          <p:spPr>
            <a:xfrm>
              <a:off x="391823" y="1641926"/>
              <a:ext cx="1016249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2006, ME</a:t>
              </a:r>
            </a:p>
          </p:txBody>
        </p:sp>
        <p:sp>
          <p:nvSpPr>
            <p:cNvPr id="761" name="Shape 761"/>
            <p:cNvSpPr/>
            <p:nvPr/>
          </p:nvSpPr>
          <p:spPr>
            <a:xfrm>
              <a:off x="3205162" y="2191412"/>
              <a:ext cx="1222636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UMD</a:t>
              </a:r>
            </a:p>
          </p:txBody>
        </p:sp>
      </p:grpSp>
      <p:grpSp>
        <p:nvGrpSpPr>
          <p:cNvPr id="777" name="Group 777"/>
          <p:cNvGrpSpPr/>
          <p:nvPr/>
        </p:nvGrpSpPr>
        <p:grpSpPr>
          <a:xfrm>
            <a:off x="2898425" y="768769"/>
            <a:ext cx="4130890" cy="2478556"/>
            <a:chOff x="-60" y="-157"/>
            <a:chExt cx="4130889" cy="2478554"/>
          </a:xfrm>
        </p:grpSpPr>
        <p:sp>
          <p:nvSpPr>
            <p:cNvPr id="763" name="Shape 763"/>
            <p:cNvSpPr/>
            <p:nvPr/>
          </p:nvSpPr>
          <p:spPr>
            <a:xfrm rot="1533212">
              <a:off x="2540063" y="347544"/>
              <a:ext cx="1360013" cy="137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extrusionOk="0">
                  <a:moveTo>
                    <a:pt x="0" y="21600"/>
                  </a:moveTo>
                  <a:cubicBezTo>
                    <a:pt x="3077" y="20693"/>
                    <a:pt x="5174" y="17819"/>
                    <a:pt x="5119" y="14646"/>
                  </a:cubicBezTo>
                  <a:cubicBezTo>
                    <a:pt x="5071" y="11871"/>
                    <a:pt x="3972" y="8569"/>
                    <a:pt x="6452" y="7443"/>
                  </a:cubicBezTo>
                  <a:cubicBezTo>
                    <a:pt x="7877" y="6796"/>
                    <a:pt x="9372" y="7726"/>
                    <a:pt x="10855" y="8185"/>
                  </a:cubicBezTo>
                  <a:cubicBezTo>
                    <a:pt x="16226" y="9848"/>
                    <a:pt x="21600" y="5621"/>
                    <a:pt x="21261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773" name="Group 773"/>
            <p:cNvGrpSpPr/>
            <p:nvPr/>
          </p:nvGrpSpPr>
          <p:grpSpPr>
            <a:xfrm rot="19923373">
              <a:off x="1261962" y="864158"/>
              <a:ext cx="1681808" cy="1295723"/>
              <a:chOff x="0" y="0"/>
              <a:chExt cx="1681807" cy="1295721"/>
            </a:xfrm>
          </p:grpSpPr>
          <p:sp>
            <p:nvSpPr>
              <p:cNvPr id="764" name="Shape 764"/>
              <p:cNvSpPr/>
              <p:nvPr/>
            </p:nvSpPr>
            <p:spPr>
              <a:xfrm rot="21600000">
                <a:off x="1560506" y="267267"/>
                <a:ext cx="121302" cy="21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5" name="Shape 765"/>
              <p:cNvSpPr/>
              <p:nvPr/>
            </p:nvSpPr>
            <p:spPr>
              <a:xfrm rot="21600000">
                <a:off x="1560506" y="794167"/>
                <a:ext cx="121302" cy="21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772" name="Group 772"/>
              <p:cNvGrpSpPr/>
              <p:nvPr/>
            </p:nvGrpSpPr>
            <p:grpSpPr>
              <a:xfrm rot="21600000">
                <a:off x="-1" y="-1"/>
                <a:ext cx="1550768" cy="1295723"/>
                <a:chOff x="0" y="0"/>
                <a:chExt cx="1550766" cy="1295721"/>
              </a:xfrm>
            </p:grpSpPr>
            <p:sp>
              <p:nvSpPr>
                <p:cNvPr id="766" name="Shape 766"/>
                <p:cNvSpPr/>
                <p:nvPr/>
              </p:nvSpPr>
              <p:spPr>
                <a:xfrm flipH="1">
                  <a:off x="320053" y="94942"/>
                  <a:ext cx="1" cy="1081666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767" name="Shape 767"/>
                <p:cNvSpPr/>
                <p:nvPr/>
              </p:nvSpPr>
              <p:spPr>
                <a:xfrm rot="21600000">
                  <a:off x="-1" y="206779"/>
                  <a:ext cx="1374334" cy="878753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768" name="Shape 768"/>
                <p:cNvSpPr/>
                <p:nvPr/>
              </p:nvSpPr>
              <p:spPr>
                <a:xfrm rot="21600000">
                  <a:off x="109131" y="-1"/>
                  <a:ext cx="421846" cy="166896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769" name="Shape 769"/>
                <p:cNvSpPr/>
                <p:nvPr/>
              </p:nvSpPr>
              <p:spPr>
                <a:xfrm flipV="1">
                  <a:off x="387075" y="376296"/>
                  <a:ext cx="116369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770" name="Shape 770"/>
                <p:cNvSpPr/>
                <p:nvPr/>
              </p:nvSpPr>
              <p:spPr>
                <a:xfrm flipV="1">
                  <a:off x="387075" y="903195"/>
                  <a:ext cx="116369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771" name="Shape 771"/>
                <p:cNvSpPr/>
                <p:nvPr/>
              </p:nvSpPr>
              <p:spPr>
                <a:xfrm rot="21600000">
                  <a:off x="109131" y="1128827"/>
                  <a:ext cx="421846" cy="166895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grpSp>
          <p:nvGrpSpPr>
            <p:cNvPr id="776" name="Group 776"/>
            <p:cNvGrpSpPr/>
            <p:nvPr/>
          </p:nvGrpSpPr>
          <p:grpSpPr>
            <a:xfrm>
              <a:off x="-61" y="-158"/>
              <a:ext cx="1792822" cy="1376652"/>
              <a:chOff x="-60" y="-157"/>
              <a:chExt cx="1792820" cy="1376651"/>
            </a:xfrm>
          </p:grpSpPr>
          <p:pic>
            <p:nvPicPr>
              <p:cNvPr id="774" name="droppedImage.png"/>
              <p:cNvPicPr/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rot="21576255">
                <a:off x="158457" y="229653"/>
                <a:ext cx="1207260" cy="621723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775" name="pasted-image.gif"/>
              <p:cNvPicPr/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-61" y="-158"/>
                <a:ext cx="1792822" cy="1376652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69" fill="hold"/>
                                        <p:tgtEl>
                                          <p:spTgt spid="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747"/>
                </p:tgtEl>
              </p:cMediaNode>
            </p:video>
          </p:childTnLst>
        </p:cTn>
      </p:par>
    </p:tnLst>
    <p:bldLst>
      <p:bldP spid="745" grpId="2" animBg="1" advAuto="0"/>
      <p:bldP spid="747" grpId="1" animBg="1" advAuto="0"/>
      <p:bldP spid="752" grpId="4" animBg="1" advAuto="0"/>
      <p:bldP spid="757" grpId="5" animBg="1" advAuto="0"/>
      <p:bldP spid="762" grpId="6" animBg="1" advAuto="0"/>
      <p:bldP spid="777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14</a:t>
            </a:fld>
            <a:endParaRPr sz="2400" b="1">
              <a:solidFill>
                <a:srgbClr val="A6AAA9"/>
              </a:solidFill>
            </a:endParaRPr>
          </a:p>
        </p:txBody>
      </p:sp>
      <p:grpSp>
        <p:nvGrpSpPr>
          <p:cNvPr id="783" name="Group 783"/>
          <p:cNvGrpSpPr/>
          <p:nvPr/>
        </p:nvGrpSpPr>
        <p:grpSpPr>
          <a:xfrm>
            <a:off x="-163844" y="3133472"/>
            <a:ext cx="6737068" cy="2554008"/>
            <a:chOff x="-279400" y="-330200"/>
            <a:chExt cx="6737066" cy="2554006"/>
          </a:xfrm>
        </p:grpSpPr>
        <p:pic>
          <p:nvPicPr>
            <p:cNvPr id="780" name="Picture 779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79400" y="-330200"/>
              <a:ext cx="6737066" cy="2554007"/>
            </a:xfrm>
            <a:prstGeom prst="rect">
              <a:avLst/>
            </a:prstGeom>
            <a:effectLst/>
          </p:spPr>
        </p:pic>
        <p:pic>
          <p:nvPicPr>
            <p:cNvPr id="781" name="pasted-image.jpg"/>
            <p:cNvPicPr/>
            <p:nvPr/>
          </p:nvPicPr>
          <p:blipFill>
            <a:blip r:embed="rId7">
              <a:extLst/>
            </a:blip>
            <a:srcRect l="40332" t="1939" r="37837" b="74795"/>
            <a:stretch>
              <a:fillRect/>
            </a:stretch>
          </p:blipFill>
          <p:spPr>
            <a:xfrm>
              <a:off x="4458070" y="560474"/>
              <a:ext cx="1484534" cy="149693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782" name="Shape 782"/>
            <p:cNvSpPr/>
            <p:nvPr/>
          </p:nvSpPr>
          <p:spPr>
            <a:xfrm>
              <a:off x="220993" y="1417361"/>
              <a:ext cx="546101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2012</a:t>
              </a:r>
            </a:p>
          </p:txBody>
        </p:sp>
      </p:grpSp>
      <p:grpSp>
        <p:nvGrpSpPr>
          <p:cNvPr id="788" name="Group 788"/>
          <p:cNvGrpSpPr/>
          <p:nvPr/>
        </p:nvGrpSpPr>
        <p:grpSpPr>
          <a:xfrm>
            <a:off x="448881" y="8045152"/>
            <a:ext cx="5570647" cy="1515832"/>
            <a:chOff x="-287866" y="-39247"/>
            <a:chExt cx="5570646" cy="1515831"/>
          </a:xfrm>
        </p:grpSpPr>
        <p:pic>
          <p:nvPicPr>
            <p:cNvPr id="784" name="pasted-image.jpg"/>
            <p:cNvPicPr/>
            <p:nvPr/>
          </p:nvPicPr>
          <p:blipFill>
            <a:blip r:embed="rId8">
              <a:extLst/>
            </a:blip>
            <a:srcRect l="49447" t="15242" r="8653" b="13679"/>
            <a:stretch>
              <a:fillRect/>
            </a:stretch>
          </p:blipFill>
          <p:spPr>
            <a:xfrm>
              <a:off x="4112105" y="0"/>
              <a:ext cx="1170675" cy="145157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785" name="pasted-image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66551" y="-39248"/>
              <a:ext cx="1405891" cy="1124712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786" name="Shape 786"/>
            <p:cNvSpPr/>
            <p:nvPr/>
          </p:nvSpPr>
          <p:spPr>
            <a:xfrm>
              <a:off x="-287867" y="1082883"/>
              <a:ext cx="2048639" cy="3937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Floris Van Bruegel</a:t>
              </a:r>
            </a:p>
          </p:txBody>
        </p:sp>
        <p:sp>
          <p:nvSpPr>
            <p:cNvPr id="787" name="Shape 787"/>
            <p:cNvSpPr/>
            <p:nvPr/>
          </p:nvSpPr>
          <p:spPr>
            <a:xfrm>
              <a:off x="2379419" y="1049017"/>
              <a:ext cx="1573933" cy="3937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Sawyer Fuller</a:t>
              </a:r>
            </a:p>
          </p:txBody>
        </p:sp>
      </p:grpSp>
      <p:pic>
        <p:nvPicPr>
          <p:cNvPr id="789" name="failure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7255933" y="1085850"/>
            <a:ext cx="5250879" cy="3938159"/>
          </a:xfrm>
          <a:prstGeom prst="rect">
            <a:avLst/>
          </a:prstGeom>
        </p:spPr>
      </p:pic>
      <p:pic>
        <p:nvPicPr>
          <p:cNvPr id="790" name="ocelli_stabilized_takeoff_long_title.mp4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6375143" y="5775474"/>
            <a:ext cx="6441698" cy="3623456"/>
          </a:xfrm>
          <a:prstGeom prst="rect">
            <a:avLst/>
          </a:prstGeom>
        </p:spPr>
      </p:pic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557590" y="383555"/>
            <a:ext cx="2770790" cy="187811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00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3000" b="1"/>
              <a:t>Bio-inspired Control</a:t>
            </a:r>
          </a:p>
        </p:txBody>
      </p:sp>
      <p:grpSp>
        <p:nvGrpSpPr>
          <p:cNvPr id="797" name="Group 797"/>
          <p:cNvGrpSpPr/>
          <p:nvPr/>
        </p:nvGrpSpPr>
        <p:grpSpPr>
          <a:xfrm>
            <a:off x="-48309" y="5460214"/>
            <a:ext cx="6616042" cy="2646620"/>
            <a:chOff x="-178865" y="-330200"/>
            <a:chExt cx="6616041" cy="2646619"/>
          </a:xfrm>
        </p:grpSpPr>
        <p:grpSp>
          <p:nvGrpSpPr>
            <p:cNvPr id="795" name="Group 795"/>
            <p:cNvGrpSpPr/>
            <p:nvPr/>
          </p:nvGrpSpPr>
          <p:grpSpPr>
            <a:xfrm>
              <a:off x="-178866" y="-330200"/>
              <a:ext cx="6616042" cy="2567425"/>
              <a:chOff x="-279400" y="-330200"/>
              <a:chExt cx="6616041" cy="2567424"/>
            </a:xfrm>
          </p:grpSpPr>
          <p:pic>
            <p:nvPicPr>
              <p:cNvPr id="792" name="Picture 791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-279400" y="-330200"/>
                <a:ext cx="6616041" cy="2567425"/>
              </a:xfrm>
              <a:prstGeom prst="rect">
                <a:avLst/>
              </a:prstGeom>
              <a:effectLst/>
            </p:spPr>
          </p:pic>
          <p:pic>
            <p:nvPicPr>
              <p:cNvPr id="793" name="pasted-image.jpg"/>
              <p:cNvPicPr/>
              <p:nvPr/>
            </p:nvPicPr>
            <p:blipFill>
              <a:blip r:embed="rId13">
                <a:extLst/>
              </a:blip>
              <a:srcRect l="27846" t="8248" r="20598"/>
              <a:stretch>
                <a:fillRect/>
              </a:stretch>
            </p:blipFill>
            <p:spPr>
              <a:xfrm>
                <a:off x="4387143" y="648757"/>
                <a:ext cx="1104468" cy="1404012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794" name="Shape 794"/>
              <p:cNvSpPr/>
              <p:nvPr/>
            </p:nvSpPr>
            <p:spPr>
              <a:xfrm>
                <a:off x="-100535" y="1498708"/>
                <a:ext cx="1357914" cy="36293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>
                  <a:defRPr sz="1700" i="0"/>
                </a:lvl1pPr>
              </a:lstStyle>
              <a:p>
                <a:pPr lvl="0">
                  <a:defRPr sz="1800"/>
                </a:pPr>
                <a:r>
                  <a:rPr sz="1700"/>
                  <a:t>2014, EE</a:t>
                </a:r>
              </a:p>
            </p:txBody>
          </p:sp>
        </p:grpSp>
        <p:sp>
          <p:nvSpPr>
            <p:cNvPr id="796" name="Shape 796"/>
            <p:cNvSpPr/>
            <p:nvPr/>
          </p:nvSpPr>
          <p:spPr>
            <a:xfrm>
              <a:off x="2957049" y="1935419"/>
              <a:ext cx="1343187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UPenn</a:t>
              </a:r>
            </a:p>
          </p:txBody>
        </p:sp>
      </p:grpSp>
      <p:sp>
        <p:nvSpPr>
          <p:cNvPr id="798" name="Shape 798"/>
          <p:cNvSpPr/>
          <p:nvPr/>
        </p:nvSpPr>
        <p:spPr>
          <a:xfrm rot="1533212">
            <a:off x="5438548" y="1116472"/>
            <a:ext cx="1360013" cy="1378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7" h="21600" extrusionOk="0">
                <a:moveTo>
                  <a:pt x="0" y="21600"/>
                </a:moveTo>
                <a:cubicBezTo>
                  <a:pt x="3077" y="20693"/>
                  <a:pt x="5174" y="17819"/>
                  <a:pt x="5119" y="14646"/>
                </a:cubicBezTo>
                <a:cubicBezTo>
                  <a:pt x="5071" y="11871"/>
                  <a:pt x="3972" y="8569"/>
                  <a:pt x="6452" y="7443"/>
                </a:cubicBezTo>
                <a:cubicBezTo>
                  <a:pt x="7877" y="6796"/>
                  <a:pt x="9372" y="7726"/>
                  <a:pt x="10855" y="8185"/>
                </a:cubicBezTo>
                <a:cubicBezTo>
                  <a:pt x="16226" y="9848"/>
                  <a:pt x="21600" y="5621"/>
                  <a:pt x="21261" y="0"/>
                </a:cubicBezTo>
              </a:path>
            </a:pathLst>
          </a:custGeom>
          <a:ln w="25400">
            <a:solidFill/>
            <a:prstDash val="sysDot"/>
            <a:miter lim="400000"/>
            <a:tailEnd type="triangle"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defRPr sz="32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808" name="Group 808"/>
          <p:cNvGrpSpPr/>
          <p:nvPr/>
        </p:nvGrpSpPr>
        <p:grpSpPr>
          <a:xfrm rot="19923373">
            <a:off x="4160447" y="1633086"/>
            <a:ext cx="1681809" cy="1295723"/>
            <a:chOff x="0" y="0"/>
            <a:chExt cx="1681807" cy="1295721"/>
          </a:xfrm>
        </p:grpSpPr>
        <p:sp>
          <p:nvSpPr>
            <p:cNvPr id="799" name="Shape 799"/>
            <p:cNvSpPr/>
            <p:nvPr/>
          </p:nvSpPr>
          <p:spPr>
            <a:xfrm rot="21600000">
              <a:off x="1560506" y="2672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 rot="21600000">
              <a:off x="1560506" y="7941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807" name="Group 807"/>
            <p:cNvGrpSpPr/>
            <p:nvPr/>
          </p:nvGrpSpPr>
          <p:grpSpPr>
            <a:xfrm rot="21600000">
              <a:off x="-1" y="-1"/>
              <a:ext cx="1550768" cy="1295723"/>
              <a:chOff x="0" y="0"/>
              <a:chExt cx="1550766" cy="1295721"/>
            </a:xfrm>
          </p:grpSpPr>
          <p:sp>
            <p:nvSpPr>
              <p:cNvPr id="801" name="Shape 801"/>
              <p:cNvSpPr/>
              <p:nvPr/>
            </p:nvSpPr>
            <p:spPr>
              <a:xfrm flipH="1">
                <a:off x="320053" y="94942"/>
                <a:ext cx="1" cy="1081666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2" name="Shape 802"/>
              <p:cNvSpPr/>
              <p:nvPr/>
            </p:nvSpPr>
            <p:spPr>
              <a:xfrm rot="21600000">
                <a:off x="-1" y="206779"/>
                <a:ext cx="1374334" cy="878753"/>
              </a:xfrm>
              <a:prstGeom prst="roundRect">
                <a:avLst>
                  <a:gd name="adj" fmla="val 6387"/>
                </a:avLst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3" name="Shape 803"/>
              <p:cNvSpPr/>
              <p:nvPr/>
            </p:nvSpPr>
            <p:spPr>
              <a:xfrm rot="21600000">
                <a:off x="109131" y="-1"/>
                <a:ext cx="421846" cy="166896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4" name="Shape 804"/>
              <p:cNvSpPr/>
              <p:nvPr/>
            </p:nvSpPr>
            <p:spPr>
              <a:xfrm flipV="1">
                <a:off x="387075" y="376296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5" name="Shape 805"/>
              <p:cNvSpPr/>
              <p:nvPr/>
            </p:nvSpPr>
            <p:spPr>
              <a:xfrm flipV="1">
                <a:off x="387075" y="903195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6" name="Shape 806"/>
              <p:cNvSpPr/>
              <p:nvPr/>
            </p:nvSpPr>
            <p:spPr>
              <a:xfrm rot="21600000">
                <a:off x="109131" y="1128827"/>
                <a:ext cx="421846" cy="166895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grpSp>
        <p:nvGrpSpPr>
          <p:cNvPr id="811" name="Group 811"/>
          <p:cNvGrpSpPr/>
          <p:nvPr/>
        </p:nvGrpSpPr>
        <p:grpSpPr>
          <a:xfrm>
            <a:off x="2898425" y="768769"/>
            <a:ext cx="1792821" cy="1376653"/>
            <a:chOff x="-60" y="-157"/>
            <a:chExt cx="1792820" cy="1376651"/>
          </a:xfrm>
        </p:grpSpPr>
        <p:pic>
          <p:nvPicPr>
            <p:cNvPr id="809" name="droppedImage.pn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21576255">
              <a:off x="158457" y="229653"/>
              <a:ext cx="1207260" cy="62172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810" name="pasted-image.gif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61" y="-158"/>
              <a:ext cx="1792822" cy="137665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6" fill="hold"/>
                                        <p:tgtEl>
                                          <p:spTgt spid="7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66"/>
                            </p:stCondLst>
                            <p:childTnLst>
                              <p:par>
                                <p:cTn id="8" presetID="1" presetClass="mediacall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17" fill="hold"/>
                                        <p:tgtEl>
                                          <p:spTgt spid="7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789"/>
                </p:tgtEl>
              </p:cMediaNode>
            </p:video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790"/>
                </p:tgtEl>
              </p:cMediaNode>
            </p:video>
          </p:childTnLst>
        </p:cTn>
      </p:par>
    </p:tnLst>
    <p:bldLst>
      <p:bldP spid="783" grpId="3" animBg="1" advAuto="0"/>
      <p:bldP spid="788" grpId="5" animBg="1" advAuto="0"/>
      <p:bldP spid="789" grpId="1" animBg="1" advAuto="0"/>
      <p:bldP spid="790" grpId="2" animBg="1" advAuto="0"/>
      <p:bldP spid="797" grpId="4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15</a:t>
            </a:fld>
            <a:endParaRPr sz="2400" b="1">
              <a:solidFill>
                <a:srgbClr val="A6AAA9"/>
              </a:solidFill>
            </a:endParaRPr>
          </a:p>
        </p:txBody>
      </p:sp>
      <p:grpSp>
        <p:nvGrpSpPr>
          <p:cNvPr id="816" name="Group 816"/>
          <p:cNvGrpSpPr/>
          <p:nvPr/>
        </p:nvGrpSpPr>
        <p:grpSpPr>
          <a:xfrm>
            <a:off x="7623061" y="1902883"/>
            <a:ext cx="2726788" cy="2300298"/>
            <a:chOff x="0" y="0"/>
            <a:chExt cx="2726787" cy="2300296"/>
          </a:xfrm>
        </p:grpSpPr>
        <p:sp>
          <p:nvSpPr>
            <p:cNvPr id="814" name="Shape 814"/>
            <p:cNvSpPr/>
            <p:nvPr/>
          </p:nvSpPr>
          <p:spPr>
            <a:xfrm>
              <a:off x="0" y="0"/>
              <a:ext cx="216134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>
                  <a:solidFill>
                    <a:srgbClr val="F39019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200" b="1">
                  <a:solidFill>
                    <a:srgbClr val="F39019"/>
                  </a:solidFill>
                </a:rPr>
                <a:t>Formal methods</a:t>
              </a:r>
            </a:p>
          </p:txBody>
        </p:sp>
        <p:sp>
          <p:nvSpPr>
            <p:cNvPr id="815" name="Shape 815"/>
            <p:cNvSpPr/>
            <p:nvPr/>
          </p:nvSpPr>
          <p:spPr>
            <a:xfrm>
              <a:off x="1271583" y="1855796"/>
              <a:ext cx="145520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>
                  <a:solidFill>
                    <a:srgbClr val="F39019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200" b="1">
                  <a:solidFill>
                    <a:srgbClr val="F39019"/>
                  </a:solidFill>
                </a:rPr>
                <a:t>Autonomy</a:t>
              </a:r>
            </a:p>
          </p:txBody>
        </p:sp>
      </p:grpSp>
      <p:grpSp>
        <p:nvGrpSpPr>
          <p:cNvPr id="858" name="Group 858"/>
          <p:cNvGrpSpPr/>
          <p:nvPr/>
        </p:nvGrpSpPr>
        <p:grpSpPr>
          <a:xfrm>
            <a:off x="1424226" y="215900"/>
            <a:ext cx="10668173" cy="8866717"/>
            <a:chOff x="0" y="0"/>
            <a:chExt cx="10668172" cy="8866716"/>
          </a:xfrm>
        </p:grpSpPr>
        <p:sp>
          <p:nvSpPr>
            <p:cNvPr id="817" name="Shape 817"/>
            <p:cNvSpPr/>
            <p:nvPr/>
          </p:nvSpPr>
          <p:spPr>
            <a:xfrm>
              <a:off x="230570" y="5340109"/>
              <a:ext cx="187662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Francesco Bullo</a:t>
              </a:r>
            </a:p>
          </p:txBody>
        </p:sp>
        <p:sp>
          <p:nvSpPr>
            <p:cNvPr id="818" name="Shape 818"/>
            <p:cNvSpPr/>
            <p:nvPr/>
          </p:nvSpPr>
          <p:spPr>
            <a:xfrm>
              <a:off x="681511" y="6412393"/>
              <a:ext cx="175752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Todd Murphey</a:t>
              </a:r>
            </a:p>
          </p:txBody>
        </p:sp>
        <p:sp>
          <p:nvSpPr>
            <p:cNvPr id="819" name="Shape 819"/>
            <p:cNvSpPr/>
            <p:nvPr/>
          </p:nvSpPr>
          <p:spPr>
            <a:xfrm>
              <a:off x="441631" y="7484678"/>
              <a:ext cx="200868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(Raff. D’Andrea)</a:t>
              </a:r>
            </a:p>
          </p:txBody>
        </p:sp>
        <p:sp>
          <p:nvSpPr>
            <p:cNvPr id="820" name="Shape 820"/>
            <p:cNvSpPr/>
            <p:nvPr/>
          </p:nvSpPr>
          <p:spPr>
            <a:xfrm>
              <a:off x="7722760" y="5864194"/>
              <a:ext cx="191823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(Sean Humbert)</a:t>
              </a:r>
            </a:p>
          </p:txBody>
        </p:sp>
        <p:sp>
          <p:nvSpPr>
            <p:cNvPr id="821" name="Shape 821"/>
            <p:cNvSpPr/>
            <p:nvPr/>
          </p:nvSpPr>
          <p:spPr>
            <a:xfrm>
              <a:off x="4355999" y="5560483"/>
              <a:ext cx="110568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Alex Fax</a:t>
              </a:r>
            </a:p>
          </p:txBody>
        </p:sp>
        <p:sp>
          <p:nvSpPr>
            <p:cNvPr id="822" name="Shape 822"/>
            <p:cNvSpPr/>
            <p:nvPr/>
          </p:nvSpPr>
          <p:spPr>
            <a:xfrm>
              <a:off x="5362187" y="6153570"/>
              <a:ext cx="1565573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Ali Jadbabaie</a:t>
              </a:r>
            </a:p>
          </p:txBody>
        </p:sp>
        <p:sp>
          <p:nvSpPr>
            <p:cNvPr id="823" name="Shape 823"/>
            <p:cNvSpPr/>
            <p:nvPr/>
          </p:nvSpPr>
          <p:spPr>
            <a:xfrm>
              <a:off x="6671140" y="7413333"/>
              <a:ext cx="2210867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Floris Van Bruegel</a:t>
              </a:r>
            </a:p>
          </p:txBody>
        </p:sp>
        <p:sp>
          <p:nvSpPr>
            <p:cNvPr id="824" name="Shape 824"/>
            <p:cNvSpPr/>
            <p:nvPr/>
          </p:nvSpPr>
          <p:spPr>
            <a:xfrm>
              <a:off x="8801507" y="7038748"/>
              <a:ext cx="1866666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(Sawyer Fuller)</a:t>
              </a:r>
            </a:p>
          </p:txBody>
        </p:sp>
        <p:sp>
          <p:nvSpPr>
            <p:cNvPr id="825" name="Shape 825"/>
            <p:cNvSpPr/>
            <p:nvPr/>
          </p:nvSpPr>
          <p:spPr>
            <a:xfrm>
              <a:off x="2199411" y="3647016"/>
              <a:ext cx="1710458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Stefano Soatto</a:t>
              </a:r>
            </a:p>
          </p:txBody>
        </p:sp>
        <p:sp>
          <p:nvSpPr>
            <p:cNvPr id="826" name="Shape 826"/>
            <p:cNvSpPr/>
            <p:nvPr/>
          </p:nvSpPr>
          <p:spPr>
            <a:xfrm>
              <a:off x="1140036" y="4403292"/>
              <a:ext cx="153474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Patricio Vela</a:t>
              </a:r>
            </a:p>
          </p:txBody>
        </p:sp>
        <p:sp>
          <p:nvSpPr>
            <p:cNvPr id="827" name="Shape 827"/>
            <p:cNvSpPr/>
            <p:nvPr/>
          </p:nvSpPr>
          <p:spPr>
            <a:xfrm>
              <a:off x="2523295" y="5701434"/>
              <a:ext cx="1773213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D. Del Vecchio</a:t>
              </a:r>
            </a:p>
          </p:txBody>
        </p:sp>
        <p:sp>
          <p:nvSpPr>
            <p:cNvPr id="828" name="Shape 828"/>
            <p:cNvSpPr/>
            <p:nvPr/>
          </p:nvSpPr>
          <p:spPr>
            <a:xfrm>
              <a:off x="3014468" y="4116916"/>
              <a:ext cx="129954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Inference</a:t>
              </a:r>
            </a:p>
          </p:txBody>
        </p:sp>
        <p:sp>
          <p:nvSpPr>
            <p:cNvPr id="829" name="Shape 829"/>
            <p:cNvSpPr/>
            <p:nvPr/>
          </p:nvSpPr>
          <p:spPr>
            <a:xfrm>
              <a:off x="2466138" y="6144683"/>
              <a:ext cx="1066938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Control</a:t>
              </a:r>
            </a:p>
          </p:txBody>
        </p:sp>
        <p:sp>
          <p:nvSpPr>
            <p:cNvPr id="830" name="Shape 830"/>
            <p:cNvSpPr/>
            <p:nvPr/>
          </p:nvSpPr>
          <p:spPr>
            <a:xfrm>
              <a:off x="7993741" y="5353050"/>
              <a:ext cx="1687266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Bio-inspired</a:t>
              </a:r>
            </a:p>
          </p:txBody>
        </p:sp>
        <p:sp>
          <p:nvSpPr>
            <p:cNvPr id="831" name="Shape 831"/>
            <p:cNvSpPr/>
            <p:nvPr/>
          </p:nvSpPr>
          <p:spPr>
            <a:xfrm>
              <a:off x="-1" y="5876251"/>
              <a:ext cx="1908276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(Andrew Lewis)</a:t>
              </a:r>
            </a:p>
          </p:txBody>
        </p:sp>
        <p:sp>
          <p:nvSpPr>
            <p:cNvPr id="832" name="Shape 832"/>
            <p:cNvSpPr/>
            <p:nvPr/>
          </p:nvSpPr>
          <p:spPr>
            <a:xfrm>
              <a:off x="8780733" y="6408112"/>
              <a:ext cx="1416051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(Shuo Han)</a:t>
              </a:r>
            </a:p>
          </p:txBody>
        </p:sp>
        <p:sp>
          <p:nvSpPr>
            <p:cNvPr id="833" name="Shape 833"/>
            <p:cNvSpPr/>
            <p:nvPr/>
          </p:nvSpPr>
          <p:spPr>
            <a:xfrm>
              <a:off x="4274835" y="3742725"/>
              <a:ext cx="157171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(Tim Chung)</a:t>
              </a:r>
            </a:p>
          </p:txBody>
        </p:sp>
        <p:sp>
          <p:nvSpPr>
            <p:cNvPr id="834" name="Shape 834"/>
            <p:cNvSpPr/>
            <p:nvPr/>
          </p:nvSpPr>
          <p:spPr>
            <a:xfrm>
              <a:off x="3754846" y="6293130"/>
              <a:ext cx="1477579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Mark Milan</a:t>
              </a:r>
            </a:p>
          </p:txBody>
        </p:sp>
        <p:sp>
          <p:nvSpPr>
            <p:cNvPr id="835" name="Shape 835"/>
            <p:cNvSpPr/>
            <p:nvPr/>
          </p:nvSpPr>
          <p:spPr>
            <a:xfrm>
              <a:off x="3169024" y="7982651"/>
              <a:ext cx="1659298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Ashley Moore</a:t>
              </a:r>
            </a:p>
          </p:txBody>
        </p:sp>
        <p:sp>
          <p:nvSpPr>
            <p:cNvPr id="836" name="Shape 836"/>
            <p:cNvSpPr/>
            <p:nvPr/>
          </p:nvSpPr>
          <p:spPr>
            <a:xfrm>
              <a:off x="2629535" y="7605183"/>
              <a:ext cx="1493677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Melvin Leok</a:t>
              </a:r>
            </a:p>
          </p:txBody>
        </p:sp>
        <p:sp>
          <p:nvSpPr>
            <p:cNvPr id="837" name="Shape 837"/>
            <p:cNvSpPr/>
            <p:nvPr/>
          </p:nvSpPr>
          <p:spPr>
            <a:xfrm>
              <a:off x="6327509" y="6647230"/>
              <a:ext cx="2234196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Andrew Lamperski</a:t>
              </a:r>
            </a:p>
          </p:txBody>
        </p:sp>
        <p:sp>
          <p:nvSpPr>
            <p:cNvPr id="838" name="Shape 838"/>
            <p:cNvSpPr/>
            <p:nvPr/>
          </p:nvSpPr>
          <p:spPr>
            <a:xfrm>
              <a:off x="3768461" y="7181849"/>
              <a:ext cx="195902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William Dunbar</a:t>
              </a:r>
            </a:p>
          </p:txBody>
        </p:sp>
        <p:sp>
          <p:nvSpPr>
            <p:cNvPr id="839" name="Shape 839"/>
            <p:cNvSpPr/>
            <p:nvPr/>
          </p:nvSpPr>
          <p:spPr>
            <a:xfrm>
              <a:off x="5496387" y="7821784"/>
              <a:ext cx="218617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Matanya Horovitz</a:t>
              </a:r>
            </a:p>
          </p:txBody>
        </p:sp>
        <p:sp>
          <p:nvSpPr>
            <p:cNvPr id="840" name="Shape 840"/>
            <p:cNvSpPr/>
            <p:nvPr/>
          </p:nvSpPr>
          <p:spPr>
            <a:xfrm>
              <a:off x="5924652" y="5657850"/>
              <a:ext cx="165984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Melvin Flores</a:t>
              </a:r>
            </a:p>
          </p:txBody>
        </p:sp>
        <p:sp>
          <p:nvSpPr>
            <p:cNvPr id="841" name="Shape 841"/>
            <p:cNvSpPr/>
            <p:nvPr/>
          </p:nvSpPr>
          <p:spPr>
            <a:xfrm>
              <a:off x="3521547" y="6737489"/>
              <a:ext cx="2486720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(M. van Nieuwstadt)</a:t>
              </a:r>
            </a:p>
          </p:txBody>
        </p:sp>
        <p:sp>
          <p:nvSpPr>
            <p:cNvPr id="842" name="Shape 842"/>
            <p:cNvSpPr/>
            <p:nvPr/>
          </p:nvSpPr>
          <p:spPr>
            <a:xfrm>
              <a:off x="834206" y="8020819"/>
              <a:ext cx="211946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Robert M’Closkey</a:t>
              </a:r>
            </a:p>
          </p:txBody>
        </p:sp>
        <p:sp>
          <p:nvSpPr>
            <p:cNvPr id="843" name="Shape 843"/>
            <p:cNvSpPr/>
            <p:nvPr/>
          </p:nvSpPr>
          <p:spPr>
            <a:xfrm>
              <a:off x="933270" y="6948535"/>
              <a:ext cx="237853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Muruhan Rathinam</a:t>
              </a:r>
            </a:p>
          </p:txBody>
        </p:sp>
        <p:sp>
          <p:nvSpPr>
            <p:cNvPr id="844" name="Shape 844"/>
            <p:cNvSpPr/>
            <p:nvPr/>
          </p:nvSpPr>
          <p:spPr>
            <a:xfrm>
              <a:off x="2028616" y="4998011"/>
              <a:ext cx="193351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Abhishek Tiwari</a:t>
              </a:r>
            </a:p>
          </p:txBody>
        </p:sp>
        <p:sp>
          <p:nvSpPr>
            <p:cNvPr id="845" name="Shape 845"/>
            <p:cNvSpPr/>
            <p:nvPr/>
          </p:nvSpPr>
          <p:spPr>
            <a:xfrm>
              <a:off x="5835321" y="4565649"/>
              <a:ext cx="1059571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Ling Shi</a:t>
              </a:r>
            </a:p>
          </p:txBody>
        </p:sp>
        <p:sp>
          <p:nvSpPr>
            <p:cNvPr id="846" name="Shape 846"/>
            <p:cNvSpPr/>
            <p:nvPr/>
          </p:nvSpPr>
          <p:spPr>
            <a:xfrm>
              <a:off x="5773068" y="5112451"/>
              <a:ext cx="1369667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(Zhipu Jin)</a:t>
              </a:r>
            </a:p>
          </p:txBody>
        </p:sp>
        <p:sp>
          <p:nvSpPr>
            <p:cNvPr id="847" name="Shape 847"/>
            <p:cNvSpPr/>
            <p:nvPr/>
          </p:nvSpPr>
          <p:spPr>
            <a:xfrm>
              <a:off x="5685347" y="4147251"/>
              <a:ext cx="2103910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(Michael Epstein)</a:t>
              </a:r>
            </a:p>
          </p:txBody>
        </p:sp>
        <p:sp>
          <p:nvSpPr>
            <p:cNvPr id="848" name="Shape 848"/>
            <p:cNvSpPr/>
            <p:nvPr/>
          </p:nvSpPr>
          <p:spPr>
            <a:xfrm>
              <a:off x="4307566" y="4367384"/>
              <a:ext cx="147280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Vijay Gupta</a:t>
              </a:r>
            </a:p>
          </p:txBody>
        </p:sp>
        <p:sp>
          <p:nvSpPr>
            <p:cNvPr id="849" name="Shape 849"/>
            <p:cNvSpPr/>
            <p:nvPr/>
          </p:nvSpPr>
          <p:spPr>
            <a:xfrm>
              <a:off x="3440569" y="8422216"/>
              <a:ext cx="1514141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(Scott Kelly)</a:t>
              </a:r>
            </a:p>
          </p:txBody>
        </p:sp>
        <p:sp>
          <p:nvSpPr>
            <p:cNvPr id="850" name="Shape 850"/>
            <p:cNvSpPr/>
            <p:nvPr/>
          </p:nvSpPr>
          <p:spPr>
            <a:xfrm>
              <a:off x="8211303" y="7799916"/>
              <a:ext cx="201414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Neuroethology</a:t>
              </a:r>
            </a:p>
          </p:txBody>
        </p:sp>
        <p:sp>
          <p:nvSpPr>
            <p:cNvPr id="851" name="Shape 851"/>
            <p:cNvSpPr/>
            <p:nvPr/>
          </p:nvSpPr>
          <p:spPr>
            <a:xfrm>
              <a:off x="4320542" y="5005916"/>
              <a:ext cx="1345929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Networks</a:t>
              </a:r>
            </a:p>
          </p:txBody>
        </p:sp>
        <p:sp>
          <p:nvSpPr>
            <p:cNvPr id="852" name="Shape 852"/>
            <p:cNvSpPr/>
            <p:nvPr/>
          </p:nvSpPr>
          <p:spPr>
            <a:xfrm>
              <a:off x="463839" y="234949"/>
              <a:ext cx="5392937" cy="1308432"/>
            </a:xfrm>
            <a:prstGeom prst="rect">
              <a:avLst/>
            </a:prstGeom>
            <a:noFill/>
            <a:ln w="381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605706" y="444850"/>
              <a:ext cx="1409601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i="0">
                  <a:solidFill>
                    <a:srgbClr val="C82506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C82506"/>
                  </a:solidFill>
                </a:rPr>
                <a:t>1994-2000</a:t>
              </a:r>
            </a:p>
          </p:txBody>
        </p:sp>
        <p:sp>
          <p:nvSpPr>
            <p:cNvPr id="854" name="Shape 854"/>
            <p:cNvSpPr/>
            <p:nvPr/>
          </p:nvSpPr>
          <p:spPr>
            <a:xfrm>
              <a:off x="2553039" y="444850"/>
              <a:ext cx="1409602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i="0">
                  <a:solidFill>
                    <a:srgbClr val="DCBD23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DCBD23"/>
                  </a:solidFill>
                </a:rPr>
                <a:t>2000-2008</a:t>
              </a:r>
            </a:p>
          </p:txBody>
        </p:sp>
        <p:sp>
          <p:nvSpPr>
            <p:cNvPr id="855" name="Shape 855"/>
            <p:cNvSpPr/>
            <p:nvPr/>
          </p:nvSpPr>
          <p:spPr>
            <a:xfrm>
              <a:off x="4364906" y="444850"/>
              <a:ext cx="1409602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i="0">
                  <a:solidFill>
                    <a:srgbClr val="00882B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00882B"/>
                  </a:solidFill>
                </a:rPr>
                <a:t>2009-2014</a:t>
              </a:r>
            </a:p>
          </p:txBody>
        </p:sp>
        <p:sp>
          <p:nvSpPr>
            <p:cNvPr id="856" name="Shape 856"/>
            <p:cNvSpPr/>
            <p:nvPr/>
          </p:nvSpPr>
          <p:spPr>
            <a:xfrm>
              <a:off x="1564614" y="952850"/>
              <a:ext cx="3140919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>
                <a:defRPr sz="1800" i="0"/>
              </a:pPr>
              <a:r>
                <a:rPr sz="2400" i="1"/>
                <a:t>CDS degree </a:t>
              </a:r>
              <a:r>
                <a:rPr sz="2400"/>
                <a:t>  (</a:t>
              </a:r>
              <a:r>
                <a:rPr sz="2400" i="1"/>
                <a:t>non CDS</a:t>
              </a:r>
              <a:r>
                <a:rPr sz="2400"/>
                <a:t>)</a:t>
              </a:r>
            </a:p>
          </p:txBody>
        </p:sp>
        <p:sp>
          <p:nvSpPr>
            <p:cNvPr id="857" name="Shape 857"/>
            <p:cNvSpPr/>
            <p:nvPr/>
          </p:nvSpPr>
          <p:spPr>
            <a:xfrm>
              <a:off x="2298625" y="0"/>
              <a:ext cx="1596696" cy="48260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i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400" b="1">
                  <a:solidFill>
                    <a:srgbClr val="A6AAA9"/>
                  </a:solidFill>
                </a:rPr>
                <a:t>Legend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" grpId="2" animBg="1" advAuto="0"/>
      <p:bldP spid="858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16</a:t>
            </a:fld>
            <a:endParaRPr sz="2400" b="1">
              <a:solidFill>
                <a:srgbClr val="A6AAA9"/>
              </a:solidFill>
            </a:endParaRPr>
          </a:p>
        </p:txBody>
      </p:sp>
      <p:pic>
        <p:nvPicPr>
          <p:cNvPr id="861" name="Screen Shot 2014-07-30 at 2.14.4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2458" y="619673"/>
            <a:ext cx="5743652" cy="4200046"/>
          </a:xfrm>
          <a:prstGeom prst="rect">
            <a:avLst/>
          </a:prstGeom>
          <a:ln w="3175">
            <a:miter lim="400000"/>
          </a:ln>
        </p:spPr>
      </p:pic>
      <p:sp>
        <p:nvSpPr>
          <p:cNvPr id="862" name="Shape 862"/>
          <p:cNvSpPr/>
          <p:nvPr/>
        </p:nvSpPr>
        <p:spPr>
          <a:xfrm>
            <a:off x="550333" y="448733"/>
            <a:ext cx="2449129" cy="1041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90000"/>
              </a:lnSpc>
              <a:defRPr sz="1800" i="0"/>
            </a:pPr>
            <a:r>
              <a:rPr sz="3000" b="1"/>
              <a:t>Autonomous </a:t>
            </a:r>
            <a:br>
              <a:rPr sz="3000" b="1"/>
            </a:br>
            <a:r>
              <a:rPr sz="3000" b="1"/>
              <a:t>Vehicles</a:t>
            </a:r>
          </a:p>
        </p:txBody>
      </p:sp>
      <p:grpSp>
        <p:nvGrpSpPr>
          <p:cNvPr id="865" name="Group 865"/>
          <p:cNvGrpSpPr/>
          <p:nvPr/>
        </p:nvGrpSpPr>
        <p:grpSpPr>
          <a:xfrm>
            <a:off x="7114831" y="3207575"/>
            <a:ext cx="5547997" cy="3534445"/>
            <a:chOff x="-101600" y="-101600"/>
            <a:chExt cx="5547995" cy="3534443"/>
          </a:xfrm>
        </p:grpSpPr>
        <p:pic>
          <p:nvPicPr>
            <p:cNvPr id="864" name="Screen Shot 2014-07-30 at 3.48.53 PM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344796" cy="33312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3" name="Picture 862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01600" y="-101600"/>
              <a:ext cx="5547996" cy="3534444"/>
            </a:xfrm>
            <a:prstGeom prst="rect">
              <a:avLst/>
            </a:prstGeom>
            <a:effectLst/>
          </p:spPr>
        </p:pic>
      </p:grpSp>
      <p:grpSp>
        <p:nvGrpSpPr>
          <p:cNvPr id="870" name="Group 870"/>
          <p:cNvGrpSpPr/>
          <p:nvPr/>
        </p:nvGrpSpPr>
        <p:grpSpPr>
          <a:xfrm>
            <a:off x="6931051" y="6462272"/>
            <a:ext cx="5454400" cy="3054475"/>
            <a:chOff x="-279400" y="-330200"/>
            <a:chExt cx="5454399" cy="3054473"/>
          </a:xfrm>
        </p:grpSpPr>
        <p:pic>
          <p:nvPicPr>
            <p:cNvPr id="866" name="Picture 865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79400" y="-330200"/>
              <a:ext cx="5213980" cy="3010970"/>
            </a:xfrm>
            <a:prstGeom prst="rect">
              <a:avLst/>
            </a:prstGeom>
            <a:effectLst/>
          </p:spPr>
        </p:pic>
        <p:sp>
          <p:nvSpPr>
            <p:cNvPr id="867" name="Shape 867"/>
            <p:cNvSpPr/>
            <p:nvPr/>
          </p:nvSpPr>
          <p:spPr>
            <a:xfrm>
              <a:off x="166696" y="1814107"/>
              <a:ext cx="1067768" cy="3937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2008, ME</a:t>
              </a:r>
            </a:p>
          </p:txBody>
        </p:sp>
        <p:pic>
          <p:nvPicPr>
            <p:cNvPr id="868" name="Screen Shot 2014-08-01 at 4.10.31 PM (1)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16621" y="853456"/>
              <a:ext cx="1358379" cy="181835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869" name="Shape 869"/>
            <p:cNvSpPr/>
            <p:nvPr/>
          </p:nvSpPr>
          <p:spPr>
            <a:xfrm>
              <a:off x="2585351" y="2330573"/>
              <a:ext cx="1056458" cy="3937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now: JPL</a:t>
              </a:r>
            </a:p>
          </p:txBody>
        </p:sp>
      </p:grpSp>
      <p:grpSp>
        <p:nvGrpSpPr>
          <p:cNvPr id="876" name="Group 876"/>
          <p:cNvGrpSpPr/>
          <p:nvPr/>
        </p:nvGrpSpPr>
        <p:grpSpPr>
          <a:xfrm>
            <a:off x="-58455" y="6793658"/>
            <a:ext cx="6737439" cy="2702978"/>
            <a:chOff x="-279400" y="-330200"/>
            <a:chExt cx="6737438" cy="2702976"/>
          </a:xfrm>
        </p:grpSpPr>
        <p:grpSp>
          <p:nvGrpSpPr>
            <p:cNvPr id="874" name="Group 874"/>
            <p:cNvGrpSpPr/>
            <p:nvPr/>
          </p:nvGrpSpPr>
          <p:grpSpPr>
            <a:xfrm>
              <a:off x="-279401" y="-330200"/>
              <a:ext cx="6737440" cy="2702977"/>
              <a:chOff x="-279400" y="-330200"/>
              <a:chExt cx="6737438" cy="2702976"/>
            </a:xfrm>
          </p:grpSpPr>
          <p:pic>
            <p:nvPicPr>
              <p:cNvPr id="871" name="Picture 870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279400" y="-330200"/>
                <a:ext cx="6737438" cy="2531414"/>
              </a:xfrm>
              <a:prstGeom prst="rect">
                <a:avLst/>
              </a:prstGeom>
              <a:effectLst/>
            </p:spPr>
          </p:pic>
          <p:pic>
            <p:nvPicPr>
              <p:cNvPr id="872" name="pasted-image.jpg"/>
              <p:cNvPicPr/>
              <p:nvPr/>
            </p:nvPicPr>
            <p:blipFill>
              <a:blip r:embed="rId8">
                <a:extLst/>
              </a:blip>
              <a:srcRect/>
              <a:stretch>
                <a:fillRect/>
              </a:stretch>
            </p:blipFill>
            <p:spPr>
              <a:xfrm>
                <a:off x="4686737" y="1128399"/>
                <a:ext cx="1008955" cy="1244378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873" name="Shape 873"/>
              <p:cNvSpPr/>
              <p:nvPr/>
            </p:nvSpPr>
            <p:spPr>
              <a:xfrm>
                <a:off x="108299" y="1348292"/>
                <a:ext cx="571501" cy="39370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defRPr sz="1900" i="0"/>
                </a:lvl1pPr>
              </a:lstStyle>
              <a:p>
                <a:pPr lvl="0">
                  <a:defRPr sz="1800"/>
                </a:pPr>
                <a:r>
                  <a:rPr sz="1900"/>
                  <a:t>2008</a:t>
                </a:r>
              </a:p>
            </p:txBody>
          </p:sp>
        </p:grpSp>
        <p:sp>
          <p:nvSpPr>
            <p:cNvPr id="875" name="Shape 875"/>
            <p:cNvSpPr/>
            <p:nvPr/>
          </p:nvSpPr>
          <p:spPr>
            <a:xfrm>
              <a:off x="3555057" y="1889120"/>
              <a:ext cx="1056457" cy="3937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now: JPL</a:t>
              </a:r>
            </a:p>
          </p:txBody>
        </p:sp>
      </p:grpSp>
      <p:grpSp>
        <p:nvGrpSpPr>
          <p:cNvPr id="881" name="Group 881"/>
          <p:cNvGrpSpPr/>
          <p:nvPr/>
        </p:nvGrpSpPr>
        <p:grpSpPr>
          <a:xfrm>
            <a:off x="-36433" y="3872489"/>
            <a:ext cx="6901417" cy="2994191"/>
            <a:chOff x="-279400" y="-330200"/>
            <a:chExt cx="6901415" cy="2994189"/>
          </a:xfrm>
        </p:grpSpPr>
        <p:pic>
          <p:nvPicPr>
            <p:cNvPr id="877" name="Picture 876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79400" y="-330200"/>
              <a:ext cx="6901416" cy="2844440"/>
            </a:xfrm>
            <a:prstGeom prst="rect">
              <a:avLst/>
            </a:prstGeom>
            <a:effectLst/>
          </p:spPr>
        </p:pic>
        <p:pic>
          <p:nvPicPr>
            <p:cNvPr id="878" name="Screen Shot 2014-07-30 at 6.26.41 PM.jpg"/>
            <p:cNvPicPr/>
            <p:nvPr/>
          </p:nvPicPr>
          <p:blipFill>
            <a:blip r:embed="rId10">
              <a:extLst/>
            </a:blip>
            <a:srcRect l="14410" r="9902"/>
            <a:stretch>
              <a:fillRect/>
            </a:stretch>
          </p:blipFill>
          <p:spPr>
            <a:xfrm>
              <a:off x="4486136" y="863113"/>
              <a:ext cx="1601556" cy="177543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879" name="Shape 879"/>
            <p:cNvSpPr/>
            <p:nvPr/>
          </p:nvSpPr>
          <p:spPr>
            <a:xfrm>
              <a:off x="91281" y="1714456"/>
              <a:ext cx="1393406" cy="37182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2006, ME</a:t>
              </a:r>
            </a:p>
          </p:txBody>
        </p:sp>
        <p:sp>
          <p:nvSpPr>
            <p:cNvPr id="880" name="Shape 880"/>
            <p:cNvSpPr/>
            <p:nvPr/>
          </p:nvSpPr>
          <p:spPr>
            <a:xfrm>
              <a:off x="2089591" y="2270289"/>
              <a:ext cx="2317745" cy="3937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now: Aerovironment</a:t>
              </a:r>
            </a:p>
          </p:txBody>
        </p:sp>
      </p:grpSp>
      <p:grpSp>
        <p:nvGrpSpPr>
          <p:cNvPr id="893" name="Group 893"/>
          <p:cNvGrpSpPr/>
          <p:nvPr/>
        </p:nvGrpSpPr>
        <p:grpSpPr>
          <a:xfrm>
            <a:off x="2660212" y="1579012"/>
            <a:ext cx="2983470" cy="1956586"/>
            <a:chOff x="0" y="0"/>
            <a:chExt cx="2983469" cy="1956584"/>
          </a:xfrm>
        </p:grpSpPr>
        <p:grpSp>
          <p:nvGrpSpPr>
            <p:cNvPr id="891" name="Group 891"/>
            <p:cNvGrpSpPr/>
            <p:nvPr/>
          </p:nvGrpSpPr>
          <p:grpSpPr>
            <a:xfrm rot="453012">
              <a:off x="77834" y="104873"/>
              <a:ext cx="1681809" cy="1295723"/>
              <a:chOff x="0" y="0"/>
              <a:chExt cx="1681807" cy="1295721"/>
            </a:xfrm>
          </p:grpSpPr>
          <p:sp>
            <p:nvSpPr>
              <p:cNvPr id="882" name="Shape 882"/>
              <p:cNvSpPr/>
              <p:nvPr/>
            </p:nvSpPr>
            <p:spPr>
              <a:xfrm rot="21600000">
                <a:off x="1560506" y="267267"/>
                <a:ext cx="121302" cy="21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3" name="Shape 883"/>
              <p:cNvSpPr/>
              <p:nvPr/>
            </p:nvSpPr>
            <p:spPr>
              <a:xfrm rot="21600000">
                <a:off x="1560506" y="794167"/>
                <a:ext cx="121302" cy="21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890" name="Group 890"/>
              <p:cNvGrpSpPr/>
              <p:nvPr/>
            </p:nvGrpSpPr>
            <p:grpSpPr>
              <a:xfrm rot="21600000">
                <a:off x="-1" y="-1"/>
                <a:ext cx="1550768" cy="1295723"/>
                <a:chOff x="0" y="0"/>
                <a:chExt cx="1550766" cy="1295721"/>
              </a:xfrm>
            </p:grpSpPr>
            <p:sp>
              <p:nvSpPr>
                <p:cNvPr id="884" name="Shape 884"/>
                <p:cNvSpPr/>
                <p:nvPr/>
              </p:nvSpPr>
              <p:spPr>
                <a:xfrm flipH="1">
                  <a:off x="320053" y="94942"/>
                  <a:ext cx="1" cy="1081666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885" name="Shape 885"/>
                <p:cNvSpPr/>
                <p:nvPr/>
              </p:nvSpPr>
              <p:spPr>
                <a:xfrm rot="21600000">
                  <a:off x="-1" y="206779"/>
                  <a:ext cx="1374334" cy="878753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886" name="Shape 886"/>
                <p:cNvSpPr/>
                <p:nvPr/>
              </p:nvSpPr>
              <p:spPr>
                <a:xfrm rot="21600000">
                  <a:off x="109131" y="-1"/>
                  <a:ext cx="421846" cy="166896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887" name="Shape 887"/>
                <p:cNvSpPr/>
                <p:nvPr/>
              </p:nvSpPr>
              <p:spPr>
                <a:xfrm flipV="1">
                  <a:off x="387075" y="376296"/>
                  <a:ext cx="116369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888" name="Shape 888"/>
                <p:cNvSpPr/>
                <p:nvPr/>
              </p:nvSpPr>
              <p:spPr>
                <a:xfrm flipV="1">
                  <a:off x="387075" y="903195"/>
                  <a:ext cx="116369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889" name="Shape 889"/>
                <p:cNvSpPr/>
                <p:nvPr/>
              </p:nvSpPr>
              <p:spPr>
                <a:xfrm rot="21600000">
                  <a:off x="109131" y="1128827"/>
                  <a:ext cx="421846" cy="166895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sp>
          <p:nvSpPr>
            <p:cNvPr id="892" name="Shape 892"/>
            <p:cNvSpPr/>
            <p:nvPr/>
          </p:nvSpPr>
          <p:spPr>
            <a:xfrm rot="4051860">
              <a:off x="1406735" y="375659"/>
              <a:ext cx="1360013" cy="137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extrusionOk="0">
                  <a:moveTo>
                    <a:pt x="0" y="21600"/>
                  </a:moveTo>
                  <a:cubicBezTo>
                    <a:pt x="3077" y="20693"/>
                    <a:pt x="5174" y="17819"/>
                    <a:pt x="5119" y="14646"/>
                  </a:cubicBezTo>
                  <a:cubicBezTo>
                    <a:pt x="5071" y="11871"/>
                    <a:pt x="3972" y="8569"/>
                    <a:pt x="6452" y="7443"/>
                  </a:cubicBezTo>
                  <a:cubicBezTo>
                    <a:pt x="7877" y="6796"/>
                    <a:pt x="9372" y="7726"/>
                    <a:pt x="10855" y="8185"/>
                  </a:cubicBezTo>
                  <a:cubicBezTo>
                    <a:pt x="16226" y="9848"/>
                    <a:pt x="21600" y="5621"/>
                    <a:pt x="21261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96" name="Group 896"/>
          <p:cNvGrpSpPr/>
          <p:nvPr/>
        </p:nvGrpSpPr>
        <p:grpSpPr>
          <a:xfrm>
            <a:off x="1970094" y="1513681"/>
            <a:ext cx="2544339" cy="1763788"/>
            <a:chOff x="-103545" y="-101599"/>
            <a:chExt cx="2544338" cy="1763787"/>
          </a:xfrm>
        </p:grpSpPr>
        <p:pic>
          <p:nvPicPr>
            <p:cNvPr id="895" name="alice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2339193" cy="15605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94" name="Picture 893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03546" y="-101600"/>
              <a:ext cx="2544339" cy="176378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4" animBg="1" advAuto="0"/>
      <p:bldP spid="862" grpId="1" animBg="1" advAuto="0"/>
      <p:bldP spid="865" grpId="5" animBg="1" advAuto="0"/>
      <p:bldP spid="870" grpId="8" animBg="1" advAuto="0"/>
      <p:bldP spid="876" grpId="7" animBg="1" advAuto="0"/>
      <p:bldP spid="881" grpId="6" animBg="1" advAuto="0"/>
      <p:bldP spid="893" grpId="2" animBg="1" advAuto="0"/>
      <p:bldP spid="896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dense_crowds_careful_ending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435749" y="611378"/>
            <a:ext cx="6073690" cy="3794643"/>
          </a:xfrm>
          <a:prstGeom prst="rect">
            <a:avLst/>
          </a:prstGeom>
        </p:spPr>
      </p:pic>
      <p:sp>
        <p:nvSpPr>
          <p:cNvPr id="899" name="Shape 8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17</a:t>
            </a:fld>
            <a:endParaRPr sz="2400" b="1">
              <a:solidFill>
                <a:srgbClr val="A6AAA9"/>
              </a:solidFill>
            </a:endParaRPr>
          </a:p>
        </p:txBody>
      </p:sp>
      <p:grpSp>
        <p:nvGrpSpPr>
          <p:cNvPr id="904" name="Group 904"/>
          <p:cNvGrpSpPr/>
          <p:nvPr/>
        </p:nvGrpSpPr>
        <p:grpSpPr>
          <a:xfrm>
            <a:off x="-43552" y="2130518"/>
            <a:ext cx="6341008" cy="2401612"/>
            <a:chOff x="-279400" y="-330200"/>
            <a:chExt cx="6341007" cy="2401610"/>
          </a:xfrm>
        </p:grpSpPr>
        <p:pic>
          <p:nvPicPr>
            <p:cNvPr id="900" name="Picture 899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6341008" cy="2345444"/>
            </a:xfrm>
            <a:prstGeom prst="rect">
              <a:avLst/>
            </a:prstGeom>
            <a:effectLst/>
          </p:spPr>
        </p:pic>
        <p:pic>
          <p:nvPicPr>
            <p:cNvPr id="901" name="pasted-image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247925" y="611531"/>
              <a:ext cx="1075702" cy="1459880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902" name="Shape 902"/>
            <p:cNvSpPr/>
            <p:nvPr/>
          </p:nvSpPr>
          <p:spPr>
            <a:xfrm>
              <a:off x="180418" y="1115863"/>
              <a:ext cx="926871" cy="4916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100" i="0"/>
              </a:lvl1pPr>
            </a:lstStyle>
            <a:p>
              <a:pPr lvl="0">
                <a:defRPr sz="1800"/>
              </a:pPr>
              <a:r>
                <a:rPr sz="2100"/>
                <a:t>2012</a:t>
              </a:r>
            </a:p>
          </p:txBody>
        </p:sp>
        <p:sp>
          <p:nvSpPr>
            <p:cNvPr id="903" name="Shape 903"/>
            <p:cNvSpPr/>
            <p:nvPr/>
          </p:nvSpPr>
          <p:spPr>
            <a:xfrm>
              <a:off x="1057725" y="1690709"/>
              <a:ext cx="3309892" cy="37903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000" i="0"/>
              </a:lvl1pPr>
            </a:lstStyle>
            <a:p>
              <a:pPr lvl="0">
                <a:defRPr sz="1800"/>
              </a:pPr>
              <a:r>
                <a:rPr sz="2000"/>
                <a:t>now: Matrix Research</a:t>
              </a:r>
            </a:p>
          </p:txBody>
        </p:sp>
      </p:grpSp>
      <p:pic>
        <p:nvPicPr>
          <p:cNvPr id="905" name="babbling.m4v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989405" y="6379062"/>
            <a:ext cx="5508564" cy="3098568"/>
          </a:xfrm>
          <a:prstGeom prst="rect">
            <a:avLst/>
          </a:prstGeom>
        </p:spPr>
      </p:pic>
      <p:grpSp>
        <p:nvGrpSpPr>
          <p:cNvPr id="920" name="Group 920"/>
          <p:cNvGrpSpPr/>
          <p:nvPr/>
        </p:nvGrpSpPr>
        <p:grpSpPr>
          <a:xfrm>
            <a:off x="264591" y="4866428"/>
            <a:ext cx="5748563" cy="2698897"/>
            <a:chOff x="0" y="0"/>
            <a:chExt cx="5748561" cy="2698895"/>
          </a:xfrm>
        </p:grpSpPr>
        <p:pic>
          <p:nvPicPr>
            <p:cNvPr id="906" name="pasted-image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450481" y="1408562"/>
              <a:ext cx="1298081" cy="98116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907" name="Shape 907"/>
            <p:cNvSpPr/>
            <p:nvPr/>
          </p:nvSpPr>
          <p:spPr>
            <a:xfrm>
              <a:off x="0" y="0"/>
              <a:ext cx="1550715" cy="96901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 algn="l">
                <a:lnSpc>
                  <a:spcPct val="90000"/>
                </a:lnSpc>
                <a:defRPr sz="1800" i="0"/>
              </a:pPr>
              <a:r>
                <a:rPr sz="2800" b="1"/>
                <a:t>Robot </a:t>
              </a:r>
              <a:br>
                <a:rPr sz="2800" b="1"/>
              </a:br>
              <a:r>
                <a:rPr sz="2800" b="1"/>
                <a:t>Learning</a:t>
              </a:r>
            </a:p>
          </p:txBody>
        </p:sp>
        <p:grpSp>
          <p:nvGrpSpPr>
            <p:cNvPr id="919" name="Group 919"/>
            <p:cNvGrpSpPr/>
            <p:nvPr/>
          </p:nvGrpSpPr>
          <p:grpSpPr>
            <a:xfrm>
              <a:off x="870908" y="1010720"/>
              <a:ext cx="2089607" cy="1688176"/>
              <a:chOff x="0" y="-27926"/>
              <a:chExt cx="2089606" cy="1688175"/>
            </a:xfrm>
          </p:grpSpPr>
          <p:sp>
            <p:nvSpPr>
              <p:cNvPr id="908" name="Shape 908"/>
              <p:cNvSpPr/>
              <p:nvPr/>
            </p:nvSpPr>
            <p:spPr>
              <a:xfrm rot="1533212">
                <a:off x="1056703" y="108297"/>
                <a:ext cx="858816" cy="1001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extrusionOk="0">
                    <a:moveTo>
                      <a:pt x="0" y="21600"/>
                    </a:moveTo>
                    <a:cubicBezTo>
                      <a:pt x="3077" y="20693"/>
                      <a:pt x="5174" y="17819"/>
                      <a:pt x="5119" y="14646"/>
                    </a:cubicBezTo>
                    <a:cubicBezTo>
                      <a:pt x="5071" y="11871"/>
                      <a:pt x="3972" y="8569"/>
                      <a:pt x="6452" y="7443"/>
                    </a:cubicBezTo>
                    <a:cubicBezTo>
                      <a:pt x="7877" y="6796"/>
                      <a:pt x="9372" y="7726"/>
                      <a:pt x="10855" y="8185"/>
                    </a:cubicBezTo>
                    <a:cubicBezTo>
                      <a:pt x="16226" y="9848"/>
                      <a:pt x="21600" y="5621"/>
                      <a:pt x="21261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918" name="Group 918"/>
              <p:cNvGrpSpPr/>
              <p:nvPr/>
            </p:nvGrpSpPr>
            <p:grpSpPr>
              <a:xfrm rot="19923373">
                <a:off x="144800" y="523080"/>
                <a:ext cx="1184769" cy="912787"/>
                <a:chOff x="0" y="0"/>
                <a:chExt cx="1184768" cy="912785"/>
              </a:xfrm>
            </p:grpSpPr>
            <p:sp>
              <p:nvSpPr>
                <p:cNvPr id="909" name="Shape 909"/>
                <p:cNvSpPr/>
                <p:nvPr/>
              </p:nvSpPr>
              <p:spPr>
                <a:xfrm rot="21600000">
                  <a:off x="1099316" y="188279"/>
                  <a:ext cx="85452" cy="153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10" name="Shape 910"/>
                <p:cNvSpPr/>
                <p:nvPr/>
              </p:nvSpPr>
              <p:spPr>
                <a:xfrm rot="21600000">
                  <a:off x="1099316" y="559459"/>
                  <a:ext cx="85452" cy="153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917" name="Group 917"/>
                <p:cNvGrpSpPr/>
                <p:nvPr/>
              </p:nvGrpSpPr>
              <p:grpSpPr>
                <a:xfrm rot="21600000">
                  <a:off x="-1" y="-1"/>
                  <a:ext cx="1092457" cy="912787"/>
                  <a:chOff x="0" y="0"/>
                  <a:chExt cx="1092455" cy="912785"/>
                </a:xfrm>
              </p:grpSpPr>
              <p:sp>
                <p:nvSpPr>
                  <p:cNvPr id="911" name="Shape 911"/>
                  <p:cNvSpPr/>
                  <p:nvPr/>
                </p:nvSpPr>
                <p:spPr>
                  <a:xfrm flipH="1">
                    <a:off x="225465" y="66883"/>
                    <a:ext cx="1" cy="761992"/>
                  </a:xfrm>
                  <a:prstGeom prst="line">
                    <a:avLst/>
                  </a:prstGeom>
                  <a:noFill/>
                  <a:ln w="889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912" name="Shape 912"/>
                  <p:cNvSpPr/>
                  <p:nvPr/>
                </p:nvSpPr>
                <p:spPr>
                  <a:xfrm rot="21600000">
                    <a:off x="-1" y="145668"/>
                    <a:ext cx="968166" cy="619048"/>
                  </a:xfrm>
                  <a:prstGeom prst="roundRect">
                    <a:avLst>
                      <a:gd name="adj" fmla="val 6387"/>
                    </a:avLst>
                  </a:prstGeom>
                  <a:solidFill>
                    <a:srgbClr val="DCDEE0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913" name="Shape 913"/>
                  <p:cNvSpPr/>
                  <p:nvPr/>
                </p:nvSpPr>
                <p:spPr>
                  <a:xfrm rot="21600000">
                    <a:off x="76878" y="-1"/>
                    <a:ext cx="297175" cy="117572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914" name="Shape 914"/>
                  <p:cNvSpPr/>
                  <p:nvPr/>
                </p:nvSpPr>
                <p:spPr>
                  <a:xfrm flipV="1">
                    <a:off x="272679" y="265086"/>
                    <a:ext cx="819777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915" name="Shape 915"/>
                  <p:cNvSpPr/>
                  <p:nvPr/>
                </p:nvSpPr>
                <p:spPr>
                  <a:xfrm flipV="1">
                    <a:off x="272679" y="636266"/>
                    <a:ext cx="819777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916" name="Shape 916"/>
                  <p:cNvSpPr/>
                  <p:nvPr/>
                </p:nvSpPr>
                <p:spPr>
                  <a:xfrm rot="21600000">
                    <a:off x="76878" y="795215"/>
                    <a:ext cx="297175" cy="117571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934" name="Group 934"/>
          <p:cNvGrpSpPr/>
          <p:nvPr/>
        </p:nvGrpSpPr>
        <p:grpSpPr>
          <a:xfrm>
            <a:off x="5771006" y="4900187"/>
            <a:ext cx="2163601" cy="1661282"/>
            <a:chOff x="100" y="7"/>
            <a:chExt cx="2163600" cy="1661280"/>
          </a:xfrm>
        </p:grpSpPr>
        <p:pic>
          <p:nvPicPr>
            <p:cNvPr id="921" name="pasted-image.gi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flipH="1">
              <a:off x="100" y="7"/>
              <a:ext cx="2163601" cy="166128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grpSp>
          <p:nvGrpSpPr>
            <p:cNvPr id="933" name="Group 933"/>
            <p:cNvGrpSpPr/>
            <p:nvPr/>
          </p:nvGrpSpPr>
          <p:grpSpPr>
            <a:xfrm>
              <a:off x="495394" y="102654"/>
              <a:ext cx="1288448" cy="987691"/>
              <a:chOff x="0" y="0"/>
              <a:chExt cx="1288447" cy="987689"/>
            </a:xfrm>
          </p:grpSpPr>
          <p:sp>
            <p:nvSpPr>
              <p:cNvPr id="922" name="Shape 922"/>
              <p:cNvSpPr/>
              <p:nvPr/>
            </p:nvSpPr>
            <p:spPr>
              <a:xfrm rot="1533212">
                <a:off x="621777" y="94676"/>
                <a:ext cx="569965" cy="577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extrusionOk="0">
                    <a:moveTo>
                      <a:pt x="0" y="21600"/>
                    </a:moveTo>
                    <a:cubicBezTo>
                      <a:pt x="3077" y="20693"/>
                      <a:pt x="5174" y="17819"/>
                      <a:pt x="5119" y="14646"/>
                    </a:cubicBezTo>
                    <a:cubicBezTo>
                      <a:pt x="5071" y="11871"/>
                      <a:pt x="3972" y="8569"/>
                      <a:pt x="6452" y="7443"/>
                    </a:cubicBezTo>
                    <a:cubicBezTo>
                      <a:pt x="7877" y="6796"/>
                      <a:pt x="9372" y="7726"/>
                      <a:pt x="10855" y="8185"/>
                    </a:cubicBezTo>
                    <a:cubicBezTo>
                      <a:pt x="16226" y="9848"/>
                      <a:pt x="21600" y="5621"/>
                      <a:pt x="21261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932" name="Group 932"/>
              <p:cNvGrpSpPr/>
              <p:nvPr/>
            </p:nvGrpSpPr>
            <p:grpSpPr>
              <a:xfrm rot="19923373">
                <a:off x="86142" y="311182"/>
                <a:ext cx="704825" cy="543022"/>
                <a:chOff x="0" y="0"/>
                <a:chExt cx="704823" cy="543020"/>
              </a:xfrm>
            </p:grpSpPr>
            <p:sp>
              <p:nvSpPr>
                <p:cNvPr id="923" name="Shape 923"/>
                <p:cNvSpPr/>
                <p:nvPr/>
              </p:nvSpPr>
              <p:spPr>
                <a:xfrm rot="21600000">
                  <a:off x="653988" y="112008"/>
                  <a:ext cx="50836" cy="91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24" name="Shape 924"/>
                <p:cNvSpPr/>
                <p:nvPr/>
              </p:nvSpPr>
              <p:spPr>
                <a:xfrm rot="21600000">
                  <a:off x="653988" y="332825"/>
                  <a:ext cx="50836" cy="91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931" name="Group 931"/>
                <p:cNvGrpSpPr/>
                <p:nvPr/>
              </p:nvGrpSpPr>
              <p:grpSpPr>
                <a:xfrm rot="21600000">
                  <a:off x="-1" y="-1"/>
                  <a:ext cx="649908" cy="543021"/>
                  <a:chOff x="0" y="0"/>
                  <a:chExt cx="649906" cy="543020"/>
                </a:xfrm>
              </p:grpSpPr>
              <p:sp>
                <p:nvSpPr>
                  <p:cNvPr id="925" name="Shape 925"/>
                  <p:cNvSpPr/>
                  <p:nvPr/>
                </p:nvSpPr>
                <p:spPr>
                  <a:xfrm flipH="1">
                    <a:off x="134130" y="39788"/>
                    <a:ext cx="1" cy="453313"/>
                  </a:xfrm>
                  <a:prstGeom prst="line">
                    <a:avLst/>
                  </a:prstGeom>
                  <a:noFill/>
                  <a:ln w="889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926" name="Shape 926"/>
                  <p:cNvSpPr/>
                  <p:nvPr/>
                </p:nvSpPr>
                <p:spPr>
                  <a:xfrm rot="21600000">
                    <a:off x="-1" y="86658"/>
                    <a:ext cx="575967" cy="368275"/>
                  </a:xfrm>
                  <a:prstGeom prst="roundRect">
                    <a:avLst>
                      <a:gd name="adj" fmla="val 6387"/>
                    </a:avLst>
                  </a:prstGeom>
                  <a:solidFill>
                    <a:srgbClr val="DCDEE0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927" name="Shape 927"/>
                  <p:cNvSpPr/>
                  <p:nvPr/>
                </p:nvSpPr>
                <p:spPr>
                  <a:xfrm rot="21600000">
                    <a:off x="45735" y="-1"/>
                    <a:ext cx="176791" cy="69945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928" name="Shape 928"/>
                  <p:cNvSpPr/>
                  <p:nvPr/>
                </p:nvSpPr>
                <p:spPr>
                  <a:xfrm flipV="1">
                    <a:off x="162218" y="157700"/>
                    <a:ext cx="487689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929" name="Shape 929"/>
                  <p:cNvSpPr/>
                  <p:nvPr/>
                </p:nvSpPr>
                <p:spPr>
                  <a:xfrm flipV="1">
                    <a:off x="162218" y="378517"/>
                    <a:ext cx="487689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930" name="Shape 930"/>
                  <p:cNvSpPr/>
                  <p:nvPr/>
                </p:nvSpPr>
                <p:spPr>
                  <a:xfrm rot="21600000">
                    <a:off x="45735" y="473076"/>
                    <a:ext cx="176791" cy="69944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949" name="Group 949"/>
          <p:cNvGrpSpPr/>
          <p:nvPr/>
        </p:nvGrpSpPr>
        <p:grpSpPr>
          <a:xfrm>
            <a:off x="264591" y="-402883"/>
            <a:ext cx="5570278" cy="3001675"/>
            <a:chOff x="0" y="0"/>
            <a:chExt cx="5570276" cy="3001674"/>
          </a:xfrm>
        </p:grpSpPr>
        <p:sp>
          <p:nvSpPr>
            <p:cNvPr id="935" name="Shape 935"/>
            <p:cNvSpPr/>
            <p:nvPr/>
          </p:nvSpPr>
          <p:spPr>
            <a:xfrm>
              <a:off x="0" y="519510"/>
              <a:ext cx="1234703" cy="96901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 algn="l">
                <a:lnSpc>
                  <a:spcPct val="90000"/>
                </a:lnSpc>
                <a:defRPr sz="1800" i="0"/>
              </a:pPr>
              <a:r>
                <a:rPr sz="2800" b="1"/>
                <a:t>Social </a:t>
              </a:r>
              <a:br>
                <a:rPr sz="2800" b="1"/>
              </a:br>
              <a:r>
                <a:rPr sz="2800" b="1"/>
                <a:t>Robots</a:t>
              </a:r>
            </a:p>
          </p:txBody>
        </p:sp>
        <p:sp>
          <p:nvSpPr>
            <p:cNvPr id="936" name="Shape 936"/>
            <p:cNvSpPr/>
            <p:nvPr/>
          </p:nvSpPr>
          <p:spPr>
            <a:xfrm rot="1533212">
              <a:off x="2462067" y="511243"/>
              <a:ext cx="2819230" cy="1979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3" extrusionOk="0">
                  <a:moveTo>
                    <a:pt x="0" y="20793"/>
                  </a:moveTo>
                  <a:cubicBezTo>
                    <a:pt x="741" y="18700"/>
                    <a:pt x="2126" y="17150"/>
                    <a:pt x="3791" y="16551"/>
                  </a:cubicBezTo>
                  <a:cubicBezTo>
                    <a:pt x="6758" y="15483"/>
                    <a:pt x="10406" y="17464"/>
                    <a:pt x="12570" y="14287"/>
                  </a:cubicBezTo>
                  <a:cubicBezTo>
                    <a:pt x="14763" y="11069"/>
                    <a:pt x="12896" y="5776"/>
                    <a:pt x="14771" y="2319"/>
                  </a:cubicBezTo>
                  <a:cubicBezTo>
                    <a:pt x="16467" y="-807"/>
                    <a:pt x="19946" y="-765"/>
                    <a:pt x="21600" y="2401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946" name="Group 946"/>
            <p:cNvGrpSpPr/>
            <p:nvPr/>
          </p:nvGrpSpPr>
          <p:grpSpPr>
            <a:xfrm rot="19923373">
              <a:off x="1640450" y="1521645"/>
              <a:ext cx="823734" cy="634632"/>
              <a:chOff x="0" y="0"/>
              <a:chExt cx="823732" cy="634631"/>
            </a:xfrm>
          </p:grpSpPr>
          <p:sp>
            <p:nvSpPr>
              <p:cNvPr id="937" name="Shape 937"/>
              <p:cNvSpPr/>
              <p:nvPr/>
            </p:nvSpPr>
            <p:spPr>
              <a:xfrm rot="21600000">
                <a:off x="764320" y="130904"/>
                <a:ext cx="59413" cy="106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8" name="Shape 938"/>
              <p:cNvSpPr/>
              <p:nvPr/>
            </p:nvSpPr>
            <p:spPr>
              <a:xfrm rot="21600000">
                <a:off x="764320" y="388975"/>
                <a:ext cx="59413" cy="106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945" name="Group 945"/>
              <p:cNvGrpSpPr/>
              <p:nvPr/>
            </p:nvGrpSpPr>
            <p:grpSpPr>
              <a:xfrm rot="21600000">
                <a:off x="-1" y="-1"/>
                <a:ext cx="759552" cy="634633"/>
                <a:chOff x="0" y="0"/>
                <a:chExt cx="759550" cy="634631"/>
              </a:xfrm>
            </p:grpSpPr>
            <p:sp>
              <p:nvSpPr>
                <p:cNvPr id="939" name="Shape 939"/>
                <p:cNvSpPr/>
                <p:nvPr/>
              </p:nvSpPr>
              <p:spPr>
                <a:xfrm flipH="1">
                  <a:off x="156759" y="46501"/>
                  <a:ext cx="1" cy="529790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40" name="Shape 940"/>
                <p:cNvSpPr/>
                <p:nvPr/>
              </p:nvSpPr>
              <p:spPr>
                <a:xfrm rot="21600000">
                  <a:off x="-1" y="101278"/>
                  <a:ext cx="673136" cy="430405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41" name="Shape 941"/>
                <p:cNvSpPr/>
                <p:nvPr/>
              </p:nvSpPr>
              <p:spPr>
                <a:xfrm rot="21600000">
                  <a:off x="53451" y="-1"/>
                  <a:ext cx="206616" cy="81745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42" name="Shape 942"/>
                <p:cNvSpPr/>
                <p:nvPr/>
              </p:nvSpPr>
              <p:spPr>
                <a:xfrm flipV="1">
                  <a:off x="189585" y="184306"/>
                  <a:ext cx="569966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43" name="Shape 943"/>
                <p:cNvSpPr/>
                <p:nvPr/>
              </p:nvSpPr>
              <p:spPr>
                <a:xfrm flipV="1">
                  <a:off x="189585" y="442376"/>
                  <a:ext cx="569966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944" name="Shape 944"/>
                <p:cNvSpPr/>
                <p:nvPr/>
              </p:nvSpPr>
              <p:spPr>
                <a:xfrm rot="21600000">
                  <a:off x="53451" y="552888"/>
                  <a:ext cx="206616" cy="81744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pic>
          <p:nvPicPr>
            <p:cNvPr id="947" name="pasted-image-filtered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650242" y="1343440"/>
              <a:ext cx="389611" cy="112108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948" name="pasted-image.jp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747922" y="489360"/>
              <a:ext cx="391355" cy="115819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954" name="Group 954"/>
          <p:cNvGrpSpPr/>
          <p:nvPr/>
        </p:nvGrpSpPr>
        <p:grpSpPr>
          <a:xfrm>
            <a:off x="3599769" y="6007100"/>
            <a:ext cx="815135" cy="1282700"/>
            <a:chOff x="0" y="0"/>
            <a:chExt cx="815134" cy="1282699"/>
          </a:xfrm>
        </p:grpSpPr>
        <p:sp>
          <p:nvSpPr>
            <p:cNvPr id="950" name="Shape 950"/>
            <p:cNvSpPr/>
            <p:nvPr/>
          </p:nvSpPr>
          <p:spPr>
            <a:xfrm>
              <a:off x="258823" y="0"/>
              <a:ext cx="258416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b="1"/>
              </a:lvl1pPr>
            </a:lstStyle>
            <a:p>
              <a:pPr lvl="0">
                <a:defRPr sz="1800" b="0" i="0"/>
              </a:pPr>
              <a:r>
                <a:rPr sz="2400" b="1" i="1"/>
                <a:t>y</a:t>
              </a:r>
            </a:p>
          </p:txBody>
        </p:sp>
        <p:sp>
          <p:nvSpPr>
            <p:cNvPr id="951" name="Shape 951"/>
            <p:cNvSpPr/>
            <p:nvPr/>
          </p:nvSpPr>
          <p:spPr>
            <a:xfrm>
              <a:off x="267289" y="753533"/>
              <a:ext cx="258416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b="1"/>
              </a:lvl1pPr>
            </a:lstStyle>
            <a:p>
              <a:pPr lvl="0">
                <a:defRPr sz="1800" b="0" i="0"/>
              </a:pPr>
              <a:r>
                <a:rPr sz="2400" b="1" i="1"/>
                <a:t>u</a:t>
              </a:r>
            </a:p>
          </p:txBody>
        </p:sp>
        <p:sp>
          <p:nvSpPr>
            <p:cNvPr id="952" name="Shape 952"/>
            <p:cNvSpPr/>
            <p:nvPr/>
          </p:nvSpPr>
          <p:spPr>
            <a:xfrm flipH="1" flipV="1">
              <a:off x="7030" y="1282699"/>
              <a:ext cx="79730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53" name="Shape 953"/>
            <p:cNvSpPr/>
            <p:nvPr/>
          </p:nvSpPr>
          <p:spPr>
            <a:xfrm>
              <a:off x="0" y="630766"/>
              <a:ext cx="81513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59" name="Group 959"/>
          <p:cNvGrpSpPr/>
          <p:nvPr/>
        </p:nvGrpSpPr>
        <p:grpSpPr>
          <a:xfrm>
            <a:off x="141152" y="7484884"/>
            <a:ext cx="6711248" cy="2218714"/>
            <a:chOff x="-279400" y="-330200"/>
            <a:chExt cx="6711246" cy="2218712"/>
          </a:xfrm>
        </p:grpSpPr>
        <p:grpSp>
          <p:nvGrpSpPr>
            <p:cNvPr id="957" name="Group 957"/>
            <p:cNvGrpSpPr/>
            <p:nvPr/>
          </p:nvGrpSpPr>
          <p:grpSpPr>
            <a:xfrm>
              <a:off x="-279401" y="-330200"/>
              <a:ext cx="6711247" cy="2201596"/>
              <a:chOff x="-279400" y="-330200"/>
              <a:chExt cx="6711246" cy="2201595"/>
            </a:xfrm>
          </p:grpSpPr>
          <p:pic>
            <p:nvPicPr>
              <p:cNvPr id="955" name="Picture 954"/>
              <p:cNvPicPr/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-279400" y="-330200"/>
                <a:ext cx="6711246" cy="2201596"/>
              </a:xfrm>
              <a:prstGeom prst="rect">
                <a:avLst/>
              </a:prstGeom>
              <a:effectLst/>
            </p:spPr>
          </p:pic>
          <p:sp>
            <p:nvSpPr>
              <p:cNvPr id="956" name="Shape 956"/>
              <p:cNvSpPr/>
              <p:nvPr/>
            </p:nvSpPr>
            <p:spPr>
              <a:xfrm>
                <a:off x="135149" y="1061309"/>
                <a:ext cx="622301" cy="43180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defRPr sz="2100" i="0"/>
                </a:lvl1pPr>
              </a:lstStyle>
              <a:p>
                <a:pPr lvl="0">
                  <a:defRPr sz="1800"/>
                </a:pPr>
                <a:r>
                  <a:rPr sz="2100"/>
                  <a:t>2012</a:t>
                </a:r>
              </a:p>
            </p:txBody>
          </p:sp>
        </p:grpSp>
        <p:sp>
          <p:nvSpPr>
            <p:cNvPr id="958" name="Shape 958"/>
            <p:cNvSpPr/>
            <p:nvPr/>
          </p:nvSpPr>
          <p:spPr>
            <a:xfrm>
              <a:off x="1474153" y="1509477"/>
              <a:ext cx="3309892" cy="37903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600" i="0"/>
              </a:lvl1pPr>
            </a:lstStyle>
            <a:p>
              <a:pPr lvl="0">
                <a:defRPr sz="1800"/>
              </a:pPr>
              <a:r>
                <a:rPr sz="1600"/>
                <a:t>now: MIT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90" fill="hold"/>
                                        <p:tgtEl>
                                          <p:spTgt spid="8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290"/>
                            </p:stCondLst>
                            <p:childTnLst>
                              <p:par>
                                <p:cTn id="8" presetID="1" presetClass="mediacall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81" fill="hold"/>
                                        <p:tgtEl>
                                          <p:spTgt spid="9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898"/>
                </p:tgtEl>
              </p:cMediaNode>
            </p:video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905"/>
                </p:tgtEl>
              </p:cMediaNode>
            </p:video>
          </p:childTnLst>
        </p:cTn>
      </p:par>
    </p:tnLst>
    <p:bldLst>
      <p:bldP spid="898" grpId="1" animBg="1" advAuto="0"/>
      <p:bldP spid="904" grpId="3" animBg="1" advAuto="0"/>
      <p:bldP spid="905" grpId="2" animBg="1" advAuto="0"/>
      <p:bldP spid="920" grpId="6" animBg="1" advAuto="0"/>
      <p:bldP spid="934" grpId="8" animBg="1" advAuto="0"/>
      <p:bldP spid="949" grpId="5" animBg="1" advAuto="0"/>
      <p:bldP spid="954" grpId="7" animBg="1" advAuto="0"/>
      <p:bldP spid="959" grpId="4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hape 9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18</a:t>
            </a:fld>
            <a:endParaRPr sz="2400" b="1">
              <a:solidFill>
                <a:srgbClr val="A6AAA9"/>
              </a:solidFill>
            </a:endParaRPr>
          </a:p>
        </p:txBody>
      </p:sp>
      <p:sp>
        <p:nvSpPr>
          <p:cNvPr id="962" name="Shape 962"/>
          <p:cNvSpPr/>
          <p:nvPr/>
        </p:nvSpPr>
        <p:spPr>
          <a:xfrm>
            <a:off x="516466" y="547370"/>
            <a:ext cx="1736726" cy="10896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l">
              <a:lnSpc>
                <a:spcPct val="90000"/>
              </a:lnSpc>
              <a:defRPr sz="1800" i="0"/>
            </a:pPr>
            <a:r>
              <a:rPr sz="3200" b="1"/>
              <a:t>Formal </a:t>
            </a:r>
            <a:br>
              <a:rPr sz="3200" b="1"/>
            </a:br>
            <a:r>
              <a:rPr sz="3200" b="1"/>
              <a:t>Methods</a:t>
            </a:r>
          </a:p>
        </p:txBody>
      </p:sp>
      <p:grpSp>
        <p:nvGrpSpPr>
          <p:cNvPr id="967" name="Group 967"/>
          <p:cNvGrpSpPr/>
          <p:nvPr/>
        </p:nvGrpSpPr>
        <p:grpSpPr>
          <a:xfrm>
            <a:off x="6901298" y="2451268"/>
            <a:ext cx="6025126" cy="2467442"/>
            <a:chOff x="-148267" y="-330200"/>
            <a:chExt cx="6025124" cy="2467441"/>
          </a:xfrm>
        </p:grpSpPr>
        <p:pic>
          <p:nvPicPr>
            <p:cNvPr id="963" name="Picture 962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48268" y="-330200"/>
              <a:ext cx="6025126" cy="2417498"/>
            </a:xfrm>
            <a:prstGeom prst="rect">
              <a:avLst/>
            </a:prstGeom>
            <a:effectLst/>
          </p:spPr>
        </p:pic>
        <p:pic>
          <p:nvPicPr>
            <p:cNvPr id="964" name="pasted-image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138665" y="792537"/>
              <a:ext cx="1075495" cy="133823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965" name="Shape 965"/>
            <p:cNvSpPr/>
            <p:nvPr/>
          </p:nvSpPr>
          <p:spPr>
            <a:xfrm>
              <a:off x="0" y="1236275"/>
              <a:ext cx="1949939" cy="53213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 i="0"/>
              </a:lvl1pPr>
            </a:lstStyle>
            <a:p>
              <a:pPr lvl="0"/>
              <a:r>
                <a:t>2010, ME</a:t>
              </a:r>
            </a:p>
          </p:txBody>
        </p:sp>
        <p:sp>
          <p:nvSpPr>
            <p:cNvPr id="966" name="Shape 966"/>
            <p:cNvSpPr/>
            <p:nvPr/>
          </p:nvSpPr>
          <p:spPr>
            <a:xfrm>
              <a:off x="1050418" y="1819741"/>
              <a:ext cx="3015978" cy="317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500" i="0"/>
              </a:lvl1pPr>
            </a:lstStyle>
            <a:p>
              <a:pPr lvl="0">
                <a:defRPr sz="1800"/>
              </a:pPr>
              <a:r>
                <a:rPr sz="1500"/>
                <a:t>now: Ministry of Science, Thailand</a:t>
              </a:r>
            </a:p>
          </p:txBody>
        </p:sp>
      </p:grpSp>
      <p:grpSp>
        <p:nvGrpSpPr>
          <p:cNvPr id="972" name="Group 972"/>
          <p:cNvGrpSpPr/>
          <p:nvPr/>
        </p:nvGrpSpPr>
        <p:grpSpPr>
          <a:xfrm>
            <a:off x="640369" y="3936309"/>
            <a:ext cx="6231806" cy="2439091"/>
            <a:chOff x="-279400" y="-330200"/>
            <a:chExt cx="6231804" cy="2439090"/>
          </a:xfrm>
        </p:grpSpPr>
        <p:pic>
          <p:nvPicPr>
            <p:cNvPr id="968" name="Picture 967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79400" y="-330200"/>
              <a:ext cx="6231805" cy="2322167"/>
            </a:xfrm>
            <a:prstGeom prst="rect">
              <a:avLst/>
            </a:prstGeom>
            <a:effectLst/>
          </p:spPr>
        </p:pic>
        <p:pic>
          <p:nvPicPr>
            <p:cNvPr id="969" name="pasted-image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093555" y="594018"/>
              <a:ext cx="1413471" cy="1413472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970" name="Shape 970"/>
            <p:cNvSpPr/>
            <p:nvPr/>
          </p:nvSpPr>
          <p:spPr>
            <a:xfrm>
              <a:off x="214639" y="1156390"/>
              <a:ext cx="1609082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2009, ME</a:t>
              </a:r>
            </a:p>
          </p:txBody>
        </p:sp>
        <p:sp>
          <p:nvSpPr>
            <p:cNvPr id="971" name="Shape 971"/>
            <p:cNvSpPr/>
            <p:nvPr/>
          </p:nvSpPr>
          <p:spPr>
            <a:xfrm>
              <a:off x="1069527" y="1727890"/>
              <a:ext cx="2811674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NASA JSC (Houston)</a:t>
              </a:r>
            </a:p>
          </p:txBody>
        </p:sp>
      </p:grpSp>
      <p:grpSp>
        <p:nvGrpSpPr>
          <p:cNvPr id="977" name="Group 977"/>
          <p:cNvGrpSpPr/>
          <p:nvPr/>
        </p:nvGrpSpPr>
        <p:grpSpPr>
          <a:xfrm>
            <a:off x="6857041" y="4794262"/>
            <a:ext cx="5335638" cy="2584438"/>
            <a:chOff x="-279400" y="-330200"/>
            <a:chExt cx="5335637" cy="2584437"/>
          </a:xfrm>
        </p:grpSpPr>
        <p:pic>
          <p:nvPicPr>
            <p:cNvPr id="973" name="Picture 972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79400" y="-330200"/>
              <a:ext cx="5335638" cy="2457301"/>
            </a:xfrm>
            <a:prstGeom prst="rect">
              <a:avLst/>
            </a:prstGeom>
            <a:effectLst/>
          </p:spPr>
        </p:pic>
        <p:pic>
          <p:nvPicPr>
            <p:cNvPr id="974" name="pasted-image.jpg"/>
            <p:cNvPicPr/>
            <p:nvPr/>
          </p:nvPicPr>
          <p:blipFill>
            <a:blip r:embed="rId7">
              <a:extLst/>
            </a:blip>
            <a:srcRect l="21801" r="27183" b="5681"/>
            <a:stretch>
              <a:fillRect/>
            </a:stretch>
          </p:blipFill>
          <p:spPr>
            <a:xfrm>
              <a:off x="3764246" y="478054"/>
              <a:ext cx="1291905" cy="162345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975" name="Shape 975"/>
            <p:cNvSpPr/>
            <p:nvPr/>
          </p:nvSpPr>
          <p:spPr>
            <a:xfrm>
              <a:off x="202042" y="1348304"/>
              <a:ext cx="1128911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2014</a:t>
              </a:r>
            </a:p>
          </p:txBody>
        </p:sp>
        <p:sp>
          <p:nvSpPr>
            <p:cNvPr id="976" name="Shape 976"/>
            <p:cNvSpPr/>
            <p:nvPr/>
          </p:nvSpPr>
          <p:spPr>
            <a:xfrm>
              <a:off x="404977" y="1924037"/>
              <a:ext cx="3128964" cy="3302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600" i="0"/>
              </a:lvl1pPr>
            </a:lstStyle>
            <a:p>
              <a:pPr lvl="0">
                <a:defRPr sz="1800"/>
              </a:pPr>
              <a:r>
                <a:rPr sz="1600"/>
                <a:t>now: Nutonomy (startup, Boston)</a:t>
              </a:r>
            </a:p>
          </p:txBody>
        </p:sp>
      </p:grpSp>
      <p:grpSp>
        <p:nvGrpSpPr>
          <p:cNvPr id="982" name="Group 982"/>
          <p:cNvGrpSpPr/>
          <p:nvPr/>
        </p:nvGrpSpPr>
        <p:grpSpPr>
          <a:xfrm>
            <a:off x="607946" y="6695012"/>
            <a:ext cx="5985983" cy="2669121"/>
            <a:chOff x="-279399" y="-245533"/>
            <a:chExt cx="5985982" cy="2669119"/>
          </a:xfrm>
        </p:grpSpPr>
        <p:pic>
          <p:nvPicPr>
            <p:cNvPr id="978" name="Picture 977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79400" y="-245534"/>
              <a:ext cx="5985983" cy="2622664"/>
            </a:xfrm>
            <a:prstGeom prst="rect">
              <a:avLst/>
            </a:prstGeom>
            <a:effectLst/>
          </p:spPr>
        </p:pic>
        <p:pic>
          <p:nvPicPr>
            <p:cNvPr id="979" name="pasted-image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207460" y="965191"/>
              <a:ext cx="957163" cy="131268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980" name="Shape 980"/>
            <p:cNvSpPr/>
            <p:nvPr/>
          </p:nvSpPr>
          <p:spPr>
            <a:xfrm>
              <a:off x="162396" y="1665820"/>
              <a:ext cx="1605609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2013, ME</a:t>
              </a:r>
            </a:p>
          </p:txBody>
        </p:sp>
        <p:sp>
          <p:nvSpPr>
            <p:cNvPr id="981" name="Shape 981"/>
            <p:cNvSpPr/>
            <p:nvPr/>
          </p:nvSpPr>
          <p:spPr>
            <a:xfrm>
              <a:off x="2734669" y="2042586"/>
              <a:ext cx="1222636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UMD</a:t>
              </a:r>
            </a:p>
          </p:txBody>
        </p:sp>
      </p:grpSp>
      <p:grpSp>
        <p:nvGrpSpPr>
          <p:cNvPr id="988" name="Group 988"/>
          <p:cNvGrpSpPr/>
          <p:nvPr/>
        </p:nvGrpSpPr>
        <p:grpSpPr>
          <a:xfrm>
            <a:off x="6847653" y="7172054"/>
            <a:ext cx="5886055" cy="2426553"/>
            <a:chOff x="-206675" y="-282761"/>
            <a:chExt cx="5886054" cy="2426552"/>
          </a:xfrm>
        </p:grpSpPr>
        <p:grpSp>
          <p:nvGrpSpPr>
            <p:cNvPr id="986" name="Group 986"/>
            <p:cNvGrpSpPr/>
            <p:nvPr/>
          </p:nvGrpSpPr>
          <p:grpSpPr>
            <a:xfrm>
              <a:off x="-206676" y="-282762"/>
              <a:ext cx="5886055" cy="2423602"/>
              <a:chOff x="-206675" y="-330200"/>
              <a:chExt cx="5886054" cy="2423600"/>
            </a:xfrm>
          </p:grpSpPr>
          <p:pic>
            <p:nvPicPr>
              <p:cNvPr id="983" name="Picture 982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-206676" y="-330200"/>
                <a:ext cx="5886056" cy="2423601"/>
              </a:xfrm>
              <a:prstGeom prst="rect">
                <a:avLst/>
              </a:prstGeom>
              <a:effectLst/>
            </p:spPr>
          </p:pic>
          <p:sp>
            <p:nvSpPr>
              <p:cNvPr id="984" name="Shape 984"/>
              <p:cNvSpPr/>
              <p:nvPr/>
            </p:nvSpPr>
            <p:spPr>
              <a:xfrm>
                <a:off x="0" y="1359309"/>
                <a:ext cx="1357563" cy="32347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>
                  <a:defRPr sz="1800" i="0"/>
                </a:lvl1pPr>
              </a:lstStyle>
              <a:p>
                <a:pPr lvl="0"/>
                <a:r>
                  <a:t>2014</a:t>
                </a:r>
              </a:p>
            </p:txBody>
          </p:sp>
          <p:pic>
            <p:nvPicPr>
              <p:cNvPr id="985" name="pasted-image.jpg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3767497" y="629340"/>
                <a:ext cx="1410178" cy="1410178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87" name="Shape 987"/>
            <p:cNvSpPr/>
            <p:nvPr/>
          </p:nvSpPr>
          <p:spPr>
            <a:xfrm>
              <a:off x="1323702" y="1863449"/>
              <a:ext cx="2480983" cy="28034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400" i="0"/>
              </a:lvl1pPr>
            </a:lstStyle>
            <a:p>
              <a:pPr lvl="0">
                <a:defRPr sz="1800"/>
              </a:pPr>
              <a:r>
                <a:rPr sz="1400"/>
                <a:t>now: Humin (startup, SF)</a:t>
              </a:r>
            </a:p>
          </p:txBody>
        </p:sp>
      </p:grpSp>
      <p:grpSp>
        <p:nvGrpSpPr>
          <p:cNvPr id="998" name="Group 998"/>
          <p:cNvGrpSpPr/>
          <p:nvPr/>
        </p:nvGrpSpPr>
        <p:grpSpPr>
          <a:xfrm>
            <a:off x="6038205" y="-107478"/>
            <a:ext cx="5992929" cy="2548005"/>
            <a:chOff x="0" y="0"/>
            <a:chExt cx="5992928" cy="2548003"/>
          </a:xfrm>
        </p:grpSpPr>
        <p:sp>
          <p:nvSpPr>
            <p:cNvPr id="989" name="Shape 989"/>
            <p:cNvSpPr/>
            <p:nvPr/>
          </p:nvSpPr>
          <p:spPr>
            <a:xfrm>
              <a:off x="4722927" y="750944"/>
              <a:ext cx="1270001" cy="93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BF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997" name="Group 997"/>
            <p:cNvGrpSpPr/>
            <p:nvPr/>
          </p:nvGrpSpPr>
          <p:grpSpPr>
            <a:xfrm>
              <a:off x="-1" y="-1"/>
              <a:ext cx="5699350" cy="2548005"/>
              <a:chOff x="0" y="0"/>
              <a:chExt cx="5699348" cy="2548003"/>
            </a:xfrm>
          </p:grpSpPr>
          <p:sp>
            <p:nvSpPr>
              <p:cNvPr id="990" name="Shape 990"/>
              <p:cNvSpPr/>
              <p:nvPr/>
            </p:nvSpPr>
            <p:spPr>
              <a:xfrm>
                <a:off x="5033441" y="899110"/>
                <a:ext cx="665908" cy="48260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defRPr i="0"/>
                </a:lvl1pPr>
              </a:lstStyle>
              <a:p>
                <a:pPr lvl="0">
                  <a:defRPr sz="1800"/>
                </a:pPr>
                <a:r>
                  <a:rPr sz="2400"/>
                  <a:t>goal</a:t>
                </a:r>
              </a:p>
            </p:txBody>
          </p:sp>
          <p:grpSp>
            <p:nvGrpSpPr>
              <p:cNvPr id="996" name="Group 996"/>
              <p:cNvGrpSpPr/>
              <p:nvPr/>
            </p:nvGrpSpPr>
            <p:grpSpPr>
              <a:xfrm>
                <a:off x="-1" y="0"/>
                <a:ext cx="4199726" cy="2548004"/>
                <a:chOff x="0" y="0"/>
                <a:chExt cx="4199724" cy="2548003"/>
              </a:xfrm>
            </p:grpSpPr>
            <p:sp>
              <p:nvSpPr>
                <p:cNvPr id="991" name="Shape 991"/>
                <p:cNvSpPr/>
                <p:nvPr/>
              </p:nvSpPr>
              <p:spPr>
                <a:xfrm>
                  <a:off x="3005666" y="1771177"/>
                  <a:ext cx="979191" cy="482601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>
                    <a:defRPr i="0">
                      <a:solidFill>
                        <a:srgbClr val="C82506"/>
                      </a:solidFill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2400">
                      <a:solidFill>
                        <a:srgbClr val="C82506"/>
                      </a:solidFill>
                    </a:rPr>
                    <a:t>unsafe</a:t>
                  </a:r>
                </a:p>
              </p:txBody>
            </p:sp>
            <p:grpSp>
              <p:nvGrpSpPr>
                <p:cNvPr id="994" name="Group 994"/>
                <p:cNvGrpSpPr/>
                <p:nvPr/>
              </p:nvGrpSpPr>
              <p:grpSpPr>
                <a:xfrm>
                  <a:off x="-1" y="0"/>
                  <a:ext cx="1673808" cy="1270000"/>
                  <a:chOff x="0" y="0"/>
                  <a:chExt cx="1673806" cy="1270000"/>
                </a:xfrm>
              </p:grpSpPr>
              <p:sp>
                <p:nvSpPr>
                  <p:cNvPr id="1015" name="Shape 1015"/>
                  <p:cNvSpPr/>
                  <p:nvPr/>
                </p:nvSpPr>
                <p:spPr>
                  <a:xfrm>
                    <a:off x="305917" y="0"/>
                    <a:ext cx="1367890" cy="12700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0" h="21600" extrusionOk="0">
                        <a:moveTo>
                          <a:pt x="0" y="21600"/>
                        </a:moveTo>
                        <a:cubicBezTo>
                          <a:pt x="15810" y="14124"/>
                          <a:pt x="21600" y="6924"/>
                          <a:pt x="17371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C82506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/>
                  <a:lstStyle/>
                  <a:p>
                    <a:pPr lvl="0"/>
                    <a:endParaRPr/>
                  </a:p>
                </p:txBody>
              </p:sp>
              <p:sp>
                <p:nvSpPr>
                  <p:cNvPr id="993" name="Shape 993"/>
                  <p:cNvSpPr/>
                  <p:nvPr/>
                </p:nvSpPr>
                <p:spPr>
                  <a:xfrm>
                    <a:off x="-1" y="391110"/>
                    <a:ext cx="979191" cy="482601"/>
                  </a:xfrm>
                  <a:prstGeom prst="rect">
                    <a:avLst/>
                  </a:prstGeom>
                  <a:noFill/>
                  <a:ln w="3175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>
                      <a:defRPr i="0">
                        <a:solidFill>
                          <a:srgbClr val="C82506"/>
                        </a:solidFill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rPr sz="2400">
                        <a:solidFill>
                          <a:srgbClr val="C82506"/>
                        </a:solidFill>
                      </a:rPr>
                      <a:t>unsafe</a:t>
                    </a:r>
                  </a:p>
                </p:txBody>
              </p:sp>
            </p:grpSp>
            <p:sp>
              <p:nvSpPr>
                <p:cNvPr id="1016" name="Shape 1016"/>
                <p:cNvSpPr/>
                <p:nvPr/>
              </p:nvSpPr>
              <p:spPr>
                <a:xfrm>
                  <a:off x="2294988" y="1149015"/>
                  <a:ext cx="1904737" cy="1398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26" extrusionOk="0">
                      <a:moveTo>
                        <a:pt x="0" y="16626"/>
                      </a:moveTo>
                      <a:cubicBezTo>
                        <a:pt x="9298" y="-1993"/>
                        <a:pt x="16498" y="-4974"/>
                        <a:pt x="21600" y="7683"/>
                      </a:cubicBezTo>
                    </a:path>
                  </a:pathLst>
                </a:custGeom>
                <a:noFill/>
                <a:ln w="25400" cap="flat">
                  <a:solidFill>
                    <a:srgbClr val="C82506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pPr lvl="0"/>
                  <a:endParaRPr/>
                </a:p>
              </p:txBody>
            </p:sp>
          </p:grpSp>
        </p:grpSp>
      </p:grpSp>
      <p:grpSp>
        <p:nvGrpSpPr>
          <p:cNvPr id="1010" name="Group 1010"/>
          <p:cNvGrpSpPr/>
          <p:nvPr/>
        </p:nvGrpSpPr>
        <p:grpSpPr>
          <a:xfrm>
            <a:off x="4818499" y="1102227"/>
            <a:ext cx="3074416" cy="2356764"/>
            <a:chOff x="0" y="0"/>
            <a:chExt cx="3074415" cy="2356763"/>
          </a:xfrm>
        </p:grpSpPr>
        <p:sp>
          <p:nvSpPr>
            <p:cNvPr id="999" name="Shape 999"/>
            <p:cNvSpPr/>
            <p:nvPr/>
          </p:nvSpPr>
          <p:spPr>
            <a:xfrm rot="1533212">
              <a:off x="1483648" y="225911"/>
              <a:ext cx="1360013" cy="137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extrusionOk="0">
                  <a:moveTo>
                    <a:pt x="0" y="21600"/>
                  </a:moveTo>
                  <a:cubicBezTo>
                    <a:pt x="3077" y="20693"/>
                    <a:pt x="5174" y="17819"/>
                    <a:pt x="5119" y="14646"/>
                  </a:cubicBezTo>
                  <a:cubicBezTo>
                    <a:pt x="5071" y="11871"/>
                    <a:pt x="3972" y="8569"/>
                    <a:pt x="6452" y="7443"/>
                  </a:cubicBezTo>
                  <a:cubicBezTo>
                    <a:pt x="7877" y="6796"/>
                    <a:pt x="9372" y="7726"/>
                    <a:pt x="10855" y="8185"/>
                  </a:cubicBezTo>
                  <a:cubicBezTo>
                    <a:pt x="16226" y="9848"/>
                    <a:pt x="21600" y="5621"/>
                    <a:pt x="21261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009" name="Group 1009"/>
            <p:cNvGrpSpPr/>
            <p:nvPr/>
          </p:nvGrpSpPr>
          <p:grpSpPr>
            <a:xfrm rot="19923373">
              <a:off x="205547" y="742525"/>
              <a:ext cx="1681809" cy="1295723"/>
              <a:chOff x="0" y="0"/>
              <a:chExt cx="1681807" cy="1295721"/>
            </a:xfrm>
          </p:grpSpPr>
          <p:sp>
            <p:nvSpPr>
              <p:cNvPr id="1000" name="Shape 1000"/>
              <p:cNvSpPr/>
              <p:nvPr/>
            </p:nvSpPr>
            <p:spPr>
              <a:xfrm rot="21600000">
                <a:off x="1560506" y="267267"/>
                <a:ext cx="121302" cy="21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1" name="Shape 1001"/>
              <p:cNvSpPr/>
              <p:nvPr/>
            </p:nvSpPr>
            <p:spPr>
              <a:xfrm rot="21600000">
                <a:off x="1560506" y="794167"/>
                <a:ext cx="121302" cy="21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1008" name="Group 1008"/>
              <p:cNvGrpSpPr/>
              <p:nvPr/>
            </p:nvGrpSpPr>
            <p:grpSpPr>
              <a:xfrm rot="21600000">
                <a:off x="-1" y="-1"/>
                <a:ext cx="1550768" cy="1295723"/>
                <a:chOff x="0" y="0"/>
                <a:chExt cx="1550766" cy="1295721"/>
              </a:xfrm>
            </p:grpSpPr>
            <p:sp>
              <p:nvSpPr>
                <p:cNvPr id="1002" name="Shape 1002"/>
                <p:cNvSpPr/>
                <p:nvPr/>
              </p:nvSpPr>
              <p:spPr>
                <a:xfrm flipH="1">
                  <a:off x="320053" y="94942"/>
                  <a:ext cx="1" cy="1081666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003" name="Shape 1003"/>
                <p:cNvSpPr/>
                <p:nvPr/>
              </p:nvSpPr>
              <p:spPr>
                <a:xfrm rot="21600000">
                  <a:off x="-1" y="206779"/>
                  <a:ext cx="1374334" cy="878753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004" name="Shape 1004"/>
                <p:cNvSpPr/>
                <p:nvPr/>
              </p:nvSpPr>
              <p:spPr>
                <a:xfrm rot="21600000">
                  <a:off x="109131" y="-1"/>
                  <a:ext cx="421846" cy="166896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005" name="Shape 1005"/>
                <p:cNvSpPr/>
                <p:nvPr/>
              </p:nvSpPr>
              <p:spPr>
                <a:xfrm flipV="1">
                  <a:off x="387075" y="376296"/>
                  <a:ext cx="116369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006" name="Shape 1006"/>
                <p:cNvSpPr/>
                <p:nvPr/>
              </p:nvSpPr>
              <p:spPr>
                <a:xfrm flipV="1">
                  <a:off x="387075" y="903195"/>
                  <a:ext cx="116369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007" name="Shape 1007"/>
                <p:cNvSpPr/>
                <p:nvPr/>
              </p:nvSpPr>
              <p:spPr>
                <a:xfrm rot="21600000">
                  <a:off x="109131" y="1128827"/>
                  <a:ext cx="421846" cy="166895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014" name="Group 1014"/>
          <p:cNvGrpSpPr/>
          <p:nvPr/>
        </p:nvGrpSpPr>
        <p:grpSpPr>
          <a:xfrm>
            <a:off x="2716736" y="240596"/>
            <a:ext cx="2862913" cy="2296794"/>
            <a:chOff x="-1" y="99"/>
            <a:chExt cx="2862911" cy="2296792"/>
          </a:xfrm>
        </p:grpSpPr>
        <p:pic>
          <p:nvPicPr>
            <p:cNvPr id="1011" name="pasted-image.gif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308273">
              <a:off x="87027" y="116349"/>
              <a:ext cx="2688854" cy="206429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012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814399" y="1021585"/>
              <a:ext cx="1166073" cy="40872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013" name="pasted-image.pdf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835491" y="532251"/>
              <a:ext cx="1231901" cy="3429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" grpId="1" animBg="1" advAuto="0"/>
      <p:bldP spid="967" grpId="6" animBg="1" advAuto="0"/>
      <p:bldP spid="972" grpId="5" animBg="1" advAuto="0"/>
      <p:bldP spid="977" grpId="8" animBg="1" advAuto="0"/>
      <p:bldP spid="982" grpId="7" animBg="1" advAuto="0"/>
      <p:bldP spid="988" grpId="9" animBg="1" advAuto="0"/>
      <p:bldP spid="998" grpId="3" animBg="1" advAuto="0"/>
      <p:bldP spid="1010" grpId="2" animBg="1" advAuto="0"/>
      <p:bldP spid="1014" grpId="4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19</a:t>
            </a:fld>
            <a:endParaRPr sz="2400" b="1">
              <a:solidFill>
                <a:srgbClr val="A6AAA9"/>
              </a:solidFill>
            </a:endParaRPr>
          </a:p>
        </p:txBody>
      </p:sp>
      <p:sp>
        <p:nvSpPr>
          <p:cNvPr id="1019" name="Shape 1019"/>
          <p:cNvSpPr/>
          <p:nvPr/>
        </p:nvSpPr>
        <p:spPr>
          <a:xfrm>
            <a:off x="12454656" y="79211"/>
            <a:ext cx="525041" cy="4635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>
            <a:spAutoFit/>
          </a:bodyPr>
          <a:lstStyle>
            <a:lvl1pPr>
              <a:lnSpc>
                <a:spcPct val="100000"/>
              </a:lnSpc>
              <a:defRPr b="1">
                <a:solidFill>
                  <a:srgbClr val="A6AAA9"/>
                </a:solid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400" b="1" i="1">
                <a:solidFill>
                  <a:srgbClr val="A6AAA9"/>
                </a:solidFill>
              </a:rPr>
              <a:t>￼</a:t>
            </a:r>
          </a:p>
        </p:txBody>
      </p:sp>
      <p:grpSp>
        <p:nvGrpSpPr>
          <p:cNvPr id="1027" name="Group 1027"/>
          <p:cNvGrpSpPr/>
          <p:nvPr/>
        </p:nvGrpSpPr>
        <p:grpSpPr>
          <a:xfrm>
            <a:off x="3890365" y="1902883"/>
            <a:ext cx="7759306" cy="6557434"/>
            <a:chOff x="0" y="0"/>
            <a:chExt cx="7759305" cy="6557433"/>
          </a:xfrm>
        </p:grpSpPr>
        <p:sp>
          <p:nvSpPr>
            <p:cNvPr id="1020" name="Shape 1020"/>
            <p:cNvSpPr/>
            <p:nvPr/>
          </p:nvSpPr>
          <p:spPr>
            <a:xfrm>
              <a:off x="3732695" y="0"/>
              <a:ext cx="216134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Formal methods</a:t>
              </a:r>
            </a:p>
          </p:txBody>
        </p:sp>
        <p:sp>
          <p:nvSpPr>
            <p:cNvPr id="1021" name="Shape 1021"/>
            <p:cNvSpPr/>
            <p:nvPr/>
          </p:nvSpPr>
          <p:spPr>
            <a:xfrm>
              <a:off x="548330" y="2429933"/>
              <a:ext cx="1299543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Inference</a:t>
              </a:r>
            </a:p>
          </p:txBody>
        </p:sp>
        <p:sp>
          <p:nvSpPr>
            <p:cNvPr id="1022" name="Shape 1022"/>
            <p:cNvSpPr/>
            <p:nvPr/>
          </p:nvSpPr>
          <p:spPr>
            <a:xfrm>
              <a:off x="-1" y="4457699"/>
              <a:ext cx="1066938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Control</a:t>
              </a:r>
            </a:p>
          </p:txBody>
        </p:sp>
        <p:sp>
          <p:nvSpPr>
            <p:cNvPr id="1023" name="Shape 1023"/>
            <p:cNvSpPr/>
            <p:nvPr/>
          </p:nvSpPr>
          <p:spPr>
            <a:xfrm>
              <a:off x="5003659" y="3666066"/>
              <a:ext cx="273515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Bio-inspired Control</a:t>
              </a:r>
            </a:p>
          </p:txBody>
        </p:sp>
        <p:sp>
          <p:nvSpPr>
            <p:cNvPr id="1024" name="Shape 1024"/>
            <p:cNvSpPr/>
            <p:nvPr/>
          </p:nvSpPr>
          <p:spPr>
            <a:xfrm>
              <a:off x="4530145" y="2025130"/>
              <a:ext cx="145520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Autonomy</a:t>
              </a:r>
            </a:p>
          </p:txBody>
        </p:sp>
        <p:sp>
          <p:nvSpPr>
            <p:cNvPr id="1025" name="Shape 1025"/>
            <p:cNvSpPr/>
            <p:nvPr/>
          </p:nvSpPr>
          <p:spPr>
            <a:xfrm>
              <a:off x="5745164" y="6112933"/>
              <a:ext cx="201414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Neuroethology</a:t>
              </a:r>
            </a:p>
          </p:txBody>
        </p:sp>
        <p:sp>
          <p:nvSpPr>
            <p:cNvPr id="1026" name="Shape 1026"/>
            <p:cNvSpPr/>
            <p:nvPr/>
          </p:nvSpPr>
          <p:spPr>
            <a:xfrm>
              <a:off x="1854404" y="3318933"/>
              <a:ext cx="1345928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Networks</a:t>
              </a:r>
            </a:p>
          </p:txBody>
        </p:sp>
      </p:grpSp>
      <p:grpSp>
        <p:nvGrpSpPr>
          <p:cNvPr id="1031" name="Group 1031"/>
          <p:cNvGrpSpPr/>
          <p:nvPr/>
        </p:nvGrpSpPr>
        <p:grpSpPr>
          <a:xfrm>
            <a:off x="1800663" y="9012766"/>
            <a:ext cx="9928869" cy="491068"/>
            <a:chOff x="0" y="0"/>
            <a:chExt cx="9928867" cy="491066"/>
          </a:xfrm>
        </p:grpSpPr>
        <p:sp>
          <p:nvSpPr>
            <p:cNvPr id="1028" name="Shape 1028"/>
            <p:cNvSpPr/>
            <p:nvPr/>
          </p:nvSpPr>
          <p:spPr>
            <a:xfrm>
              <a:off x="0" y="275166"/>
              <a:ext cx="992886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29" name="Shape 1029"/>
            <p:cNvSpPr/>
            <p:nvPr/>
          </p:nvSpPr>
          <p:spPr>
            <a:xfrm>
              <a:off x="978577" y="8466"/>
              <a:ext cx="943918" cy="48260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 i="0"/>
              </a:pPr>
              <a:r>
                <a:rPr sz="2400" i="1"/>
                <a:t>theory </a:t>
              </a:r>
            </a:p>
          </p:txBody>
        </p:sp>
        <p:sp>
          <p:nvSpPr>
            <p:cNvPr id="1030" name="Shape 1030"/>
            <p:cNvSpPr/>
            <p:nvPr/>
          </p:nvSpPr>
          <p:spPr>
            <a:xfrm>
              <a:off x="7177947" y="0"/>
              <a:ext cx="2176513" cy="48260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 i="0"/>
              </a:pPr>
              <a:r>
                <a:rPr sz="2400" i="1"/>
                <a:t>data / algorithms</a:t>
              </a:r>
            </a:p>
          </p:txBody>
        </p:sp>
      </p:grpSp>
      <p:grpSp>
        <p:nvGrpSpPr>
          <p:cNvPr id="1035" name="Group 1035"/>
          <p:cNvGrpSpPr/>
          <p:nvPr/>
        </p:nvGrpSpPr>
        <p:grpSpPr>
          <a:xfrm>
            <a:off x="150490" y="859263"/>
            <a:ext cx="1705620" cy="8325925"/>
            <a:chOff x="0" y="0"/>
            <a:chExt cx="1705619" cy="8325923"/>
          </a:xfrm>
        </p:grpSpPr>
        <p:sp>
          <p:nvSpPr>
            <p:cNvPr id="1032" name="Shape 1032"/>
            <p:cNvSpPr/>
            <p:nvPr/>
          </p:nvSpPr>
          <p:spPr>
            <a:xfrm flipV="1">
              <a:off x="852809" y="0"/>
              <a:ext cx="1" cy="832592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33" name="Shape 1033"/>
            <p:cNvSpPr/>
            <p:nvPr/>
          </p:nvSpPr>
          <p:spPr>
            <a:xfrm>
              <a:off x="0" y="6969863"/>
              <a:ext cx="1705620" cy="76708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 i="0"/>
              </a:pPr>
              <a:r>
                <a:rPr sz="2400" i="1"/>
                <a:t>simple</a:t>
              </a:r>
              <a:br>
                <a:rPr sz="2400" i="1"/>
              </a:br>
              <a:r>
                <a:rPr sz="2400" i="1"/>
                <a:t>(not “easy”!)</a:t>
              </a:r>
            </a:p>
          </p:txBody>
        </p:sp>
        <p:sp>
          <p:nvSpPr>
            <p:cNvPr id="1034" name="Shape 1034"/>
            <p:cNvSpPr/>
            <p:nvPr/>
          </p:nvSpPr>
          <p:spPr>
            <a:xfrm>
              <a:off x="306065" y="694369"/>
              <a:ext cx="1093490" cy="48260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 i="0"/>
              </a:pPr>
              <a:r>
                <a:rPr sz="2400" i="1"/>
                <a:t>complex</a:t>
              </a:r>
            </a:p>
          </p:txBody>
        </p:sp>
      </p:grpSp>
      <p:grpSp>
        <p:nvGrpSpPr>
          <p:cNvPr id="1081" name="Group 1081"/>
          <p:cNvGrpSpPr/>
          <p:nvPr/>
        </p:nvGrpSpPr>
        <p:grpSpPr>
          <a:xfrm>
            <a:off x="1424226" y="215900"/>
            <a:ext cx="10668173" cy="8866717"/>
            <a:chOff x="0" y="0"/>
            <a:chExt cx="10668172" cy="8866716"/>
          </a:xfrm>
        </p:grpSpPr>
        <p:sp>
          <p:nvSpPr>
            <p:cNvPr id="1036" name="Shape 1036"/>
            <p:cNvSpPr/>
            <p:nvPr/>
          </p:nvSpPr>
          <p:spPr>
            <a:xfrm>
              <a:off x="230570" y="5340109"/>
              <a:ext cx="187662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Francesco Bullo</a:t>
              </a:r>
            </a:p>
          </p:txBody>
        </p:sp>
        <p:sp>
          <p:nvSpPr>
            <p:cNvPr id="1037" name="Shape 1037"/>
            <p:cNvSpPr/>
            <p:nvPr/>
          </p:nvSpPr>
          <p:spPr>
            <a:xfrm>
              <a:off x="681511" y="6412393"/>
              <a:ext cx="175752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Todd Murphey</a:t>
              </a:r>
            </a:p>
          </p:txBody>
        </p:sp>
        <p:sp>
          <p:nvSpPr>
            <p:cNvPr id="1038" name="Shape 1038"/>
            <p:cNvSpPr/>
            <p:nvPr/>
          </p:nvSpPr>
          <p:spPr>
            <a:xfrm>
              <a:off x="441631" y="7484678"/>
              <a:ext cx="200868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(Raff. D’Andrea)</a:t>
              </a:r>
            </a:p>
          </p:txBody>
        </p:sp>
        <p:sp>
          <p:nvSpPr>
            <p:cNvPr id="1039" name="Shape 1039"/>
            <p:cNvSpPr/>
            <p:nvPr/>
          </p:nvSpPr>
          <p:spPr>
            <a:xfrm>
              <a:off x="7875160" y="5881128"/>
              <a:ext cx="191823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(Sean Humbert)</a:t>
              </a:r>
            </a:p>
          </p:txBody>
        </p:sp>
        <p:sp>
          <p:nvSpPr>
            <p:cNvPr id="1040" name="Shape 1040"/>
            <p:cNvSpPr/>
            <p:nvPr/>
          </p:nvSpPr>
          <p:spPr>
            <a:xfrm>
              <a:off x="5317606" y="2406650"/>
              <a:ext cx="74033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(Nok)</a:t>
              </a:r>
            </a:p>
          </p:txBody>
        </p:sp>
        <p:sp>
          <p:nvSpPr>
            <p:cNvPr id="1041" name="Shape 1041"/>
            <p:cNvSpPr/>
            <p:nvPr/>
          </p:nvSpPr>
          <p:spPr>
            <a:xfrm>
              <a:off x="4355999" y="5560483"/>
              <a:ext cx="110568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Alex Fax</a:t>
              </a:r>
            </a:p>
          </p:txBody>
        </p:sp>
        <p:sp>
          <p:nvSpPr>
            <p:cNvPr id="1042" name="Shape 1042"/>
            <p:cNvSpPr/>
            <p:nvPr/>
          </p:nvSpPr>
          <p:spPr>
            <a:xfrm>
              <a:off x="5362187" y="6153570"/>
              <a:ext cx="1565573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Ali Jadbabaie</a:t>
              </a:r>
            </a:p>
          </p:txBody>
        </p:sp>
        <p:sp>
          <p:nvSpPr>
            <p:cNvPr id="1043" name="Shape 1043"/>
            <p:cNvSpPr/>
            <p:nvPr/>
          </p:nvSpPr>
          <p:spPr>
            <a:xfrm>
              <a:off x="6992873" y="7430266"/>
              <a:ext cx="2210867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Floris Van Bruegel</a:t>
              </a:r>
            </a:p>
          </p:txBody>
        </p:sp>
        <p:sp>
          <p:nvSpPr>
            <p:cNvPr id="1044" name="Shape 1044"/>
            <p:cNvSpPr/>
            <p:nvPr/>
          </p:nvSpPr>
          <p:spPr>
            <a:xfrm>
              <a:off x="8901998" y="4740643"/>
              <a:ext cx="162901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Andrea Censi</a:t>
              </a:r>
            </a:p>
          </p:txBody>
        </p:sp>
        <p:sp>
          <p:nvSpPr>
            <p:cNvPr id="1045" name="Shape 1045"/>
            <p:cNvSpPr/>
            <p:nvPr/>
          </p:nvSpPr>
          <p:spPr>
            <a:xfrm>
              <a:off x="8785539" y="3649846"/>
              <a:ext cx="175752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Pete Trautman</a:t>
              </a:r>
            </a:p>
          </p:txBody>
        </p:sp>
        <p:sp>
          <p:nvSpPr>
            <p:cNvPr id="1046" name="Shape 1046"/>
            <p:cNvSpPr/>
            <p:nvPr/>
          </p:nvSpPr>
          <p:spPr>
            <a:xfrm>
              <a:off x="8801507" y="7038748"/>
              <a:ext cx="1866666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(Sawyer Fuller)</a:t>
              </a:r>
            </a:p>
          </p:txBody>
        </p:sp>
        <p:sp>
          <p:nvSpPr>
            <p:cNvPr id="1047" name="Shape 1047"/>
            <p:cNvSpPr/>
            <p:nvPr/>
          </p:nvSpPr>
          <p:spPr>
            <a:xfrm>
              <a:off x="6555557" y="2186516"/>
              <a:ext cx="1244700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Eric Wolff</a:t>
              </a:r>
            </a:p>
          </p:txBody>
        </p:sp>
        <p:sp>
          <p:nvSpPr>
            <p:cNvPr id="1048" name="Shape 1048"/>
            <p:cNvSpPr/>
            <p:nvPr/>
          </p:nvSpPr>
          <p:spPr>
            <a:xfrm>
              <a:off x="6642667" y="2660649"/>
              <a:ext cx="149381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(Mumu Xu)</a:t>
              </a:r>
            </a:p>
          </p:txBody>
        </p:sp>
        <p:sp>
          <p:nvSpPr>
            <p:cNvPr id="1049" name="Shape 1049"/>
            <p:cNvSpPr/>
            <p:nvPr/>
          </p:nvSpPr>
          <p:spPr>
            <a:xfrm>
              <a:off x="2199411" y="3647016"/>
              <a:ext cx="1710458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Stefano Soatto</a:t>
              </a:r>
            </a:p>
          </p:txBody>
        </p:sp>
        <p:sp>
          <p:nvSpPr>
            <p:cNvPr id="1050" name="Shape 1050"/>
            <p:cNvSpPr/>
            <p:nvPr/>
          </p:nvSpPr>
          <p:spPr>
            <a:xfrm>
              <a:off x="1140036" y="4403292"/>
              <a:ext cx="153474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Patricio Vela</a:t>
              </a:r>
            </a:p>
          </p:txBody>
        </p:sp>
        <p:sp>
          <p:nvSpPr>
            <p:cNvPr id="1051" name="Shape 1051"/>
            <p:cNvSpPr/>
            <p:nvPr/>
          </p:nvSpPr>
          <p:spPr>
            <a:xfrm>
              <a:off x="2523295" y="5701434"/>
              <a:ext cx="1773213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D. Del Vecchio</a:t>
              </a:r>
            </a:p>
          </p:txBody>
        </p:sp>
        <p:sp>
          <p:nvSpPr>
            <p:cNvPr id="1052" name="Shape 1052"/>
            <p:cNvSpPr/>
            <p:nvPr/>
          </p:nvSpPr>
          <p:spPr>
            <a:xfrm>
              <a:off x="5021572" y="3236383"/>
              <a:ext cx="1772668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(Julia Braman)</a:t>
              </a:r>
            </a:p>
          </p:txBody>
        </p:sp>
        <p:sp>
          <p:nvSpPr>
            <p:cNvPr id="1053" name="Shape 1053"/>
            <p:cNvSpPr/>
            <p:nvPr/>
          </p:nvSpPr>
          <p:spPr>
            <a:xfrm>
              <a:off x="-1" y="5876251"/>
              <a:ext cx="1908276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(Andrew Lewis)</a:t>
              </a:r>
            </a:p>
          </p:txBody>
        </p:sp>
        <p:sp>
          <p:nvSpPr>
            <p:cNvPr id="1054" name="Shape 1054"/>
            <p:cNvSpPr/>
            <p:nvPr/>
          </p:nvSpPr>
          <p:spPr>
            <a:xfrm>
              <a:off x="8780733" y="6492779"/>
              <a:ext cx="1416051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(Shuo Han)</a:t>
              </a:r>
            </a:p>
          </p:txBody>
        </p:sp>
        <p:sp>
          <p:nvSpPr>
            <p:cNvPr id="1055" name="Shape 1055"/>
            <p:cNvSpPr/>
            <p:nvPr/>
          </p:nvSpPr>
          <p:spPr>
            <a:xfrm>
              <a:off x="4274835" y="3742725"/>
              <a:ext cx="157171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(Tim Chung)</a:t>
              </a:r>
            </a:p>
          </p:txBody>
        </p:sp>
        <p:sp>
          <p:nvSpPr>
            <p:cNvPr id="1056" name="Shape 1056"/>
            <p:cNvSpPr/>
            <p:nvPr/>
          </p:nvSpPr>
          <p:spPr>
            <a:xfrm>
              <a:off x="6979992" y="4806670"/>
              <a:ext cx="184606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(Lars Cremean)</a:t>
              </a:r>
            </a:p>
          </p:txBody>
        </p:sp>
        <p:sp>
          <p:nvSpPr>
            <p:cNvPr id="1057" name="Shape 1057"/>
            <p:cNvSpPr/>
            <p:nvPr/>
          </p:nvSpPr>
          <p:spPr>
            <a:xfrm>
              <a:off x="3754846" y="6293130"/>
              <a:ext cx="1477579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Mark Milan</a:t>
              </a:r>
            </a:p>
          </p:txBody>
        </p:sp>
        <p:sp>
          <p:nvSpPr>
            <p:cNvPr id="1058" name="Shape 1058"/>
            <p:cNvSpPr/>
            <p:nvPr/>
          </p:nvSpPr>
          <p:spPr>
            <a:xfrm>
              <a:off x="6972674" y="3292359"/>
              <a:ext cx="1664209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(John Carson)</a:t>
              </a:r>
            </a:p>
          </p:txBody>
        </p:sp>
        <p:sp>
          <p:nvSpPr>
            <p:cNvPr id="1059" name="Shape 1059"/>
            <p:cNvSpPr/>
            <p:nvPr/>
          </p:nvSpPr>
          <p:spPr>
            <a:xfrm>
              <a:off x="3169024" y="7982651"/>
              <a:ext cx="1659298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Ashley Moore</a:t>
              </a:r>
            </a:p>
          </p:txBody>
        </p:sp>
        <p:sp>
          <p:nvSpPr>
            <p:cNvPr id="1060" name="Shape 1060"/>
            <p:cNvSpPr/>
            <p:nvPr/>
          </p:nvSpPr>
          <p:spPr>
            <a:xfrm>
              <a:off x="2629535" y="7605183"/>
              <a:ext cx="1493677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Melvin Leok</a:t>
              </a:r>
            </a:p>
          </p:txBody>
        </p:sp>
        <p:sp>
          <p:nvSpPr>
            <p:cNvPr id="1061" name="Shape 1061"/>
            <p:cNvSpPr/>
            <p:nvPr/>
          </p:nvSpPr>
          <p:spPr>
            <a:xfrm>
              <a:off x="6327509" y="6647230"/>
              <a:ext cx="2234196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Andrew Lamperski</a:t>
              </a:r>
            </a:p>
          </p:txBody>
        </p:sp>
        <p:sp>
          <p:nvSpPr>
            <p:cNvPr id="1062" name="Shape 1062"/>
            <p:cNvSpPr/>
            <p:nvPr/>
          </p:nvSpPr>
          <p:spPr>
            <a:xfrm>
              <a:off x="3768461" y="7181849"/>
              <a:ext cx="195902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William Dunbar</a:t>
              </a:r>
            </a:p>
          </p:txBody>
        </p:sp>
        <p:sp>
          <p:nvSpPr>
            <p:cNvPr id="1063" name="Shape 1063"/>
            <p:cNvSpPr/>
            <p:nvPr/>
          </p:nvSpPr>
          <p:spPr>
            <a:xfrm>
              <a:off x="4415289" y="2889250"/>
              <a:ext cx="1850703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Rangoli Sharan</a:t>
              </a:r>
            </a:p>
          </p:txBody>
        </p:sp>
        <p:sp>
          <p:nvSpPr>
            <p:cNvPr id="1064" name="Shape 1064"/>
            <p:cNvSpPr/>
            <p:nvPr/>
          </p:nvSpPr>
          <p:spPr>
            <a:xfrm>
              <a:off x="5496387" y="7821784"/>
              <a:ext cx="218617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Matanya Horovitz</a:t>
              </a:r>
            </a:p>
          </p:txBody>
        </p:sp>
        <p:sp>
          <p:nvSpPr>
            <p:cNvPr id="1065" name="Shape 1065"/>
            <p:cNvSpPr/>
            <p:nvPr/>
          </p:nvSpPr>
          <p:spPr>
            <a:xfrm>
              <a:off x="5924652" y="5657850"/>
              <a:ext cx="165984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Melvin Flores</a:t>
              </a:r>
            </a:p>
          </p:txBody>
        </p:sp>
        <p:sp>
          <p:nvSpPr>
            <p:cNvPr id="1066" name="Shape 1066"/>
            <p:cNvSpPr/>
            <p:nvPr/>
          </p:nvSpPr>
          <p:spPr>
            <a:xfrm>
              <a:off x="3521547" y="6737489"/>
              <a:ext cx="2486720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(M. van Nieuwstadt)</a:t>
              </a:r>
            </a:p>
          </p:txBody>
        </p:sp>
        <p:sp>
          <p:nvSpPr>
            <p:cNvPr id="1067" name="Shape 1067"/>
            <p:cNvSpPr/>
            <p:nvPr/>
          </p:nvSpPr>
          <p:spPr>
            <a:xfrm>
              <a:off x="834206" y="8020819"/>
              <a:ext cx="211946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Robert M’Closkey</a:t>
              </a:r>
            </a:p>
          </p:txBody>
        </p:sp>
        <p:sp>
          <p:nvSpPr>
            <p:cNvPr id="1068" name="Shape 1068"/>
            <p:cNvSpPr/>
            <p:nvPr/>
          </p:nvSpPr>
          <p:spPr>
            <a:xfrm>
              <a:off x="933270" y="6948535"/>
              <a:ext cx="237853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Muruhan Rathinam</a:t>
              </a:r>
            </a:p>
          </p:txBody>
        </p:sp>
        <p:sp>
          <p:nvSpPr>
            <p:cNvPr id="1069" name="Shape 1069"/>
            <p:cNvSpPr/>
            <p:nvPr/>
          </p:nvSpPr>
          <p:spPr>
            <a:xfrm>
              <a:off x="5835321" y="4565649"/>
              <a:ext cx="1059571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Ling Shi</a:t>
              </a:r>
            </a:p>
          </p:txBody>
        </p:sp>
        <p:sp>
          <p:nvSpPr>
            <p:cNvPr id="1070" name="Shape 1070"/>
            <p:cNvSpPr/>
            <p:nvPr/>
          </p:nvSpPr>
          <p:spPr>
            <a:xfrm>
              <a:off x="5773068" y="5112451"/>
              <a:ext cx="1369667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(Zhipu Jin)</a:t>
              </a:r>
            </a:p>
          </p:txBody>
        </p:sp>
        <p:sp>
          <p:nvSpPr>
            <p:cNvPr id="1071" name="Shape 1071"/>
            <p:cNvSpPr/>
            <p:nvPr/>
          </p:nvSpPr>
          <p:spPr>
            <a:xfrm>
              <a:off x="6278014" y="4147251"/>
              <a:ext cx="2103910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(Michael Epstein)</a:t>
              </a:r>
            </a:p>
          </p:txBody>
        </p:sp>
        <p:sp>
          <p:nvSpPr>
            <p:cNvPr id="1072" name="Shape 1072"/>
            <p:cNvSpPr/>
            <p:nvPr/>
          </p:nvSpPr>
          <p:spPr>
            <a:xfrm>
              <a:off x="4307566" y="4367384"/>
              <a:ext cx="147280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Vijay Gupta</a:t>
              </a:r>
            </a:p>
          </p:txBody>
        </p:sp>
        <p:sp>
          <p:nvSpPr>
            <p:cNvPr id="1073" name="Shape 1073"/>
            <p:cNvSpPr/>
            <p:nvPr/>
          </p:nvSpPr>
          <p:spPr>
            <a:xfrm>
              <a:off x="3440569" y="8422216"/>
              <a:ext cx="1514141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(Scott Kelly)</a:t>
              </a:r>
            </a:p>
          </p:txBody>
        </p:sp>
        <p:sp>
          <p:nvSpPr>
            <p:cNvPr id="1074" name="Shape 1074"/>
            <p:cNvSpPr/>
            <p:nvPr/>
          </p:nvSpPr>
          <p:spPr>
            <a:xfrm>
              <a:off x="2265683" y="4930277"/>
              <a:ext cx="193351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Abhishek Tiwari</a:t>
              </a:r>
            </a:p>
          </p:txBody>
        </p:sp>
        <p:sp>
          <p:nvSpPr>
            <p:cNvPr id="1075" name="Shape 1075"/>
            <p:cNvSpPr/>
            <p:nvPr/>
          </p:nvSpPr>
          <p:spPr>
            <a:xfrm>
              <a:off x="463840" y="234949"/>
              <a:ext cx="5392936" cy="1308432"/>
            </a:xfrm>
            <a:prstGeom prst="rect">
              <a:avLst/>
            </a:prstGeom>
            <a:noFill/>
            <a:ln w="381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76" name="Shape 1076"/>
            <p:cNvSpPr/>
            <p:nvPr/>
          </p:nvSpPr>
          <p:spPr>
            <a:xfrm>
              <a:off x="605706" y="444850"/>
              <a:ext cx="1409601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i="0">
                  <a:solidFill>
                    <a:srgbClr val="C82506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C82506"/>
                  </a:solidFill>
                </a:rPr>
                <a:t>1994-2000</a:t>
              </a:r>
            </a:p>
          </p:txBody>
        </p:sp>
        <p:sp>
          <p:nvSpPr>
            <p:cNvPr id="1077" name="Shape 1077"/>
            <p:cNvSpPr/>
            <p:nvPr/>
          </p:nvSpPr>
          <p:spPr>
            <a:xfrm>
              <a:off x="2553039" y="444850"/>
              <a:ext cx="1409602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i="0">
                  <a:solidFill>
                    <a:srgbClr val="DCBD23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DCBD23"/>
                  </a:solidFill>
                </a:rPr>
                <a:t>2000-2008</a:t>
              </a:r>
            </a:p>
          </p:txBody>
        </p:sp>
        <p:sp>
          <p:nvSpPr>
            <p:cNvPr id="1078" name="Shape 1078"/>
            <p:cNvSpPr/>
            <p:nvPr/>
          </p:nvSpPr>
          <p:spPr>
            <a:xfrm>
              <a:off x="4364906" y="444850"/>
              <a:ext cx="1409602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i="0">
                  <a:solidFill>
                    <a:srgbClr val="00882B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00882B"/>
                  </a:solidFill>
                </a:rPr>
                <a:t>2009-2014</a:t>
              </a:r>
            </a:p>
          </p:txBody>
        </p:sp>
        <p:sp>
          <p:nvSpPr>
            <p:cNvPr id="1079" name="Shape 1079"/>
            <p:cNvSpPr/>
            <p:nvPr/>
          </p:nvSpPr>
          <p:spPr>
            <a:xfrm>
              <a:off x="1564614" y="952850"/>
              <a:ext cx="3140919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>
                <a:defRPr sz="1800" i="0"/>
              </a:pPr>
              <a:r>
                <a:rPr sz="2400" i="1"/>
                <a:t>CDS degree </a:t>
              </a:r>
              <a:r>
                <a:rPr sz="2400"/>
                <a:t>  (</a:t>
              </a:r>
              <a:r>
                <a:rPr sz="2400" i="1"/>
                <a:t>non CDS</a:t>
              </a:r>
              <a:r>
                <a:rPr sz="2400"/>
                <a:t>)</a:t>
              </a:r>
            </a:p>
          </p:txBody>
        </p:sp>
        <p:sp>
          <p:nvSpPr>
            <p:cNvPr id="1080" name="Shape 1080"/>
            <p:cNvSpPr/>
            <p:nvPr/>
          </p:nvSpPr>
          <p:spPr>
            <a:xfrm>
              <a:off x="2298625" y="0"/>
              <a:ext cx="1596696" cy="48260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i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400" b="1">
                  <a:solidFill>
                    <a:srgbClr val="A6AAA9"/>
                  </a:solidFill>
                </a:rPr>
                <a:t>Legend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2" animBg="1" advAuto="0"/>
      <p:bldP spid="1027" grpId="5" animBg="1" advAuto="0"/>
      <p:bldP spid="1031" grpId="4" animBg="1" advAuto="0"/>
      <p:bldP spid="1031" grpId="7" animBg="1" advAuto="0"/>
      <p:bldP spid="1035" grpId="3" animBg="1" advAuto="0"/>
      <p:bldP spid="1035" grpId="6" animBg="1" advAuto="0"/>
      <p:bldP spid="108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2</a:t>
            </a:fld>
            <a:endParaRPr sz="2400" b="1">
              <a:solidFill>
                <a:srgbClr val="A6AAA9"/>
              </a:solidFill>
            </a:endParaRPr>
          </a:p>
        </p:txBody>
      </p:sp>
      <p:grpSp>
        <p:nvGrpSpPr>
          <p:cNvPr id="193" name="Group 193"/>
          <p:cNvGrpSpPr/>
          <p:nvPr/>
        </p:nvGrpSpPr>
        <p:grpSpPr>
          <a:xfrm>
            <a:off x="1070957" y="3848453"/>
            <a:ext cx="10956759" cy="5419902"/>
            <a:chOff x="-279400" y="-330200"/>
            <a:chExt cx="10956758" cy="5419900"/>
          </a:xfrm>
        </p:grpSpPr>
        <p:pic>
          <p:nvPicPr>
            <p:cNvPr id="191" name="Picture 190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79400" y="-330200"/>
              <a:ext cx="10956759" cy="5419901"/>
            </a:xfrm>
            <a:prstGeom prst="rect">
              <a:avLst/>
            </a:prstGeom>
            <a:effectLst/>
          </p:spPr>
        </p:pic>
        <p:sp>
          <p:nvSpPr>
            <p:cNvPr id="192" name="Shape 192"/>
            <p:cNvSpPr/>
            <p:nvPr/>
          </p:nvSpPr>
          <p:spPr>
            <a:xfrm>
              <a:off x="8606311" y="4165246"/>
              <a:ext cx="1422662" cy="4318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100"/>
              </a:lvl1pPr>
            </a:lstStyle>
            <a:p>
              <a:pPr lvl="0">
                <a:defRPr sz="1800" i="0"/>
              </a:pPr>
              <a:r>
                <a:rPr sz="2100" i="1"/>
                <a:t>Bullo, Lewis</a:t>
              </a:r>
            </a:p>
          </p:txBody>
        </p:sp>
      </p:grpSp>
      <p:sp>
        <p:nvSpPr>
          <p:cNvPr id="194" name="Shape 194"/>
          <p:cNvSpPr/>
          <p:nvPr/>
        </p:nvSpPr>
        <p:spPr>
          <a:xfrm>
            <a:off x="516011" y="444500"/>
            <a:ext cx="2744739" cy="1955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l">
              <a:lnSpc>
                <a:spcPct val="90000"/>
              </a:lnSpc>
              <a:defRPr sz="1800" i="0"/>
            </a:pPr>
            <a:r>
              <a:rPr sz="3000" b="1"/>
              <a:t>Geometric </a:t>
            </a:r>
            <a:br>
              <a:rPr sz="3000" b="1"/>
            </a:br>
            <a:r>
              <a:rPr sz="3000" b="1"/>
              <a:t>Control </a:t>
            </a:r>
            <a:br>
              <a:rPr sz="3000" b="1"/>
            </a:br>
            <a:r>
              <a:rPr sz="3000" b="1"/>
              <a:t>of Mechanical </a:t>
            </a:r>
          </a:p>
          <a:p>
            <a:pPr lvl="0" algn="l">
              <a:lnSpc>
                <a:spcPct val="90000"/>
              </a:lnSpc>
              <a:defRPr sz="1800" i="0"/>
            </a:pPr>
            <a:r>
              <a:rPr sz="3000" b="1"/>
              <a:t>Systems</a:t>
            </a:r>
          </a:p>
        </p:txBody>
      </p:sp>
      <p:pic>
        <p:nvPicPr>
          <p:cNvPr id="195" name="Screen Shot 2014-08-03 at 4.01.37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3465" y="507206"/>
            <a:ext cx="2558937" cy="2357156"/>
          </a:xfrm>
          <a:prstGeom prst="rect">
            <a:avLst/>
          </a:prstGeom>
          <a:ln w="3175">
            <a:miter lim="400000"/>
          </a:ln>
        </p:spPr>
      </p:pic>
      <p:pic>
        <p:nvPicPr>
          <p:cNvPr id="196" name="Screen Shot 2014-08-03 at 4.01.34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37238" y="902652"/>
            <a:ext cx="2881417" cy="1887943"/>
          </a:xfrm>
          <a:prstGeom prst="rect">
            <a:avLst/>
          </a:prstGeom>
          <a:ln w="3175">
            <a:miter lim="400000"/>
          </a:ln>
        </p:spPr>
      </p:pic>
      <p:pic>
        <p:nvPicPr>
          <p:cNvPr id="197" name="Screen Shot 2014-08-03 at 4.01.30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81749" y="-2700554"/>
            <a:ext cx="2479922" cy="186399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10" name="Group 210"/>
          <p:cNvGrpSpPr/>
          <p:nvPr/>
        </p:nvGrpSpPr>
        <p:grpSpPr>
          <a:xfrm>
            <a:off x="3573899" y="162427"/>
            <a:ext cx="3176017" cy="2441431"/>
            <a:chOff x="0" y="0"/>
            <a:chExt cx="3176015" cy="2441430"/>
          </a:xfrm>
        </p:grpSpPr>
        <p:sp>
          <p:nvSpPr>
            <p:cNvPr id="198" name="Shape 198"/>
            <p:cNvSpPr/>
            <p:nvPr/>
          </p:nvSpPr>
          <p:spPr>
            <a:xfrm rot="1533212">
              <a:off x="1585248" y="225911"/>
              <a:ext cx="1360013" cy="137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extrusionOk="0">
                  <a:moveTo>
                    <a:pt x="0" y="21600"/>
                  </a:moveTo>
                  <a:cubicBezTo>
                    <a:pt x="3077" y="20693"/>
                    <a:pt x="5174" y="17819"/>
                    <a:pt x="5119" y="14646"/>
                  </a:cubicBezTo>
                  <a:cubicBezTo>
                    <a:pt x="5071" y="11871"/>
                    <a:pt x="3972" y="8569"/>
                    <a:pt x="6452" y="7443"/>
                  </a:cubicBezTo>
                  <a:cubicBezTo>
                    <a:pt x="7877" y="6796"/>
                    <a:pt x="9372" y="7726"/>
                    <a:pt x="10855" y="8185"/>
                  </a:cubicBezTo>
                  <a:cubicBezTo>
                    <a:pt x="16226" y="9848"/>
                    <a:pt x="21600" y="5621"/>
                    <a:pt x="21261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208" name="Group 208"/>
            <p:cNvGrpSpPr/>
            <p:nvPr/>
          </p:nvGrpSpPr>
          <p:grpSpPr>
            <a:xfrm rot="19923373">
              <a:off x="205547" y="827192"/>
              <a:ext cx="1681809" cy="1295723"/>
              <a:chOff x="0" y="0"/>
              <a:chExt cx="1681807" cy="1295721"/>
            </a:xfrm>
          </p:grpSpPr>
          <p:sp>
            <p:nvSpPr>
              <p:cNvPr id="199" name="Shape 199"/>
              <p:cNvSpPr/>
              <p:nvPr/>
            </p:nvSpPr>
            <p:spPr>
              <a:xfrm rot="21600000">
                <a:off x="1560506" y="267267"/>
                <a:ext cx="121302" cy="21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 rot="21600000">
                <a:off x="1560506" y="794167"/>
                <a:ext cx="121302" cy="21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207" name="Group 207"/>
              <p:cNvGrpSpPr/>
              <p:nvPr/>
            </p:nvGrpSpPr>
            <p:grpSpPr>
              <a:xfrm rot="21600000">
                <a:off x="-1" y="-1"/>
                <a:ext cx="1550768" cy="1295723"/>
                <a:chOff x="0" y="0"/>
                <a:chExt cx="1550766" cy="1295721"/>
              </a:xfrm>
            </p:grpSpPr>
            <p:sp>
              <p:nvSpPr>
                <p:cNvPr id="201" name="Shape 201"/>
                <p:cNvSpPr/>
                <p:nvPr/>
              </p:nvSpPr>
              <p:spPr>
                <a:xfrm flipH="1">
                  <a:off x="320053" y="94942"/>
                  <a:ext cx="1" cy="1081666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02" name="Shape 202"/>
                <p:cNvSpPr/>
                <p:nvPr/>
              </p:nvSpPr>
              <p:spPr>
                <a:xfrm rot="21600000">
                  <a:off x="-1" y="206779"/>
                  <a:ext cx="1374334" cy="878753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03" name="Shape 203"/>
                <p:cNvSpPr/>
                <p:nvPr/>
              </p:nvSpPr>
              <p:spPr>
                <a:xfrm rot="21600000">
                  <a:off x="109131" y="-1"/>
                  <a:ext cx="421846" cy="166896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04" name="Shape 204"/>
                <p:cNvSpPr/>
                <p:nvPr/>
              </p:nvSpPr>
              <p:spPr>
                <a:xfrm flipV="1">
                  <a:off x="387075" y="376296"/>
                  <a:ext cx="116369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05" name="Shape 205"/>
                <p:cNvSpPr/>
                <p:nvPr/>
              </p:nvSpPr>
              <p:spPr>
                <a:xfrm flipV="1">
                  <a:off x="387075" y="903195"/>
                  <a:ext cx="116369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06" name="Shape 206"/>
                <p:cNvSpPr/>
                <p:nvPr/>
              </p:nvSpPr>
              <p:spPr>
                <a:xfrm rot="21600000">
                  <a:off x="109131" y="1128827"/>
                  <a:ext cx="421846" cy="166895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pic>
          <p:nvPicPr>
            <p:cNvPr id="209" name="pasted-image.ti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35365" y="1523702"/>
              <a:ext cx="257889" cy="25202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5" animBg="1" advAuto="0"/>
      <p:bldP spid="194" grpId="1" animBg="1" advAuto="0"/>
      <p:bldP spid="195" grpId="3" animBg="1" advAuto="0"/>
      <p:bldP spid="196" grpId="4" animBg="1" advAuto="0"/>
      <p:bldP spid="210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i="1"/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fld id="{86CB4B4D-7CA3-9044-876B-883B54F8677D}" type="slidenum">
              <a:rPr sz="2400" b="1" i="1">
                <a:solidFill>
                  <a:srgbClr val="A6AAA9"/>
                </a:solidFill>
              </a:rPr>
              <a:t>20</a:t>
            </a:fld>
            <a:endParaRPr sz="2400" b="1" i="1">
              <a:solidFill>
                <a:srgbClr val="A6AAA9"/>
              </a:solidFill>
            </a:endParaRPr>
          </a:p>
        </p:txBody>
      </p:sp>
      <p:sp>
        <p:nvSpPr>
          <p:cNvPr id="1084" name="Shape 1084"/>
          <p:cNvSpPr/>
          <p:nvPr/>
        </p:nvSpPr>
        <p:spPr>
          <a:xfrm>
            <a:off x="1654797" y="5556009"/>
            <a:ext cx="1876624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C82506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C82506"/>
                </a:solidFill>
              </a:rPr>
              <a:t>Francesco Bullo</a:t>
            </a:r>
          </a:p>
        </p:txBody>
      </p:sp>
      <p:sp>
        <p:nvSpPr>
          <p:cNvPr id="1085" name="Shape 1085"/>
          <p:cNvSpPr/>
          <p:nvPr/>
        </p:nvSpPr>
        <p:spPr>
          <a:xfrm>
            <a:off x="2105738" y="6628293"/>
            <a:ext cx="1757524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Todd Murphey</a:t>
            </a:r>
          </a:p>
        </p:txBody>
      </p:sp>
      <p:sp>
        <p:nvSpPr>
          <p:cNvPr id="1086" name="Shape 1086"/>
          <p:cNvSpPr/>
          <p:nvPr/>
        </p:nvSpPr>
        <p:spPr>
          <a:xfrm>
            <a:off x="1865858" y="7700578"/>
            <a:ext cx="2008684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C82506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C82506"/>
                </a:solidFill>
              </a:rPr>
              <a:t>(Raff. D’Andrea)</a:t>
            </a:r>
          </a:p>
        </p:txBody>
      </p:sp>
      <p:sp>
        <p:nvSpPr>
          <p:cNvPr id="1087" name="Shape 1087"/>
          <p:cNvSpPr/>
          <p:nvPr/>
        </p:nvSpPr>
        <p:spPr>
          <a:xfrm>
            <a:off x="6741833" y="2622550"/>
            <a:ext cx="740334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(Nok)</a:t>
            </a:r>
          </a:p>
        </p:txBody>
      </p:sp>
      <p:sp>
        <p:nvSpPr>
          <p:cNvPr id="1088" name="Shape 1088"/>
          <p:cNvSpPr/>
          <p:nvPr/>
        </p:nvSpPr>
        <p:spPr>
          <a:xfrm>
            <a:off x="5780225" y="5776383"/>
            <a:ext cx="1105683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Alex Fax</a:t>
            </a:r>
          </a:p>
        </p:txBody>
      </p:sp>
      <p:sp>
        <p:nvSpPr>
          <p:cNvPr id="1089" name="Shape 1089"/>
          <p:cNvSpPr/>
          <p:nvPr/>
        </p:nvSpPr>
        <p:spPr>
          <a:xfrm>
            <a:off x="6786413" y="6369470"/>
            <a:ext cx="1565574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Ali Jadbabaie</a:t>
            </a:r>
          </a:p>
        </p:txBody>
      </p:sp>
      <p:sp>
        <p:nvSpPr>
          <p:cNvPr id="1090" name="Shape 1090"/>
          <p:cNvSpPr/>
          <p:nvPr/>
        </p:nvSpPr>
        <p:spPr>
          <a:xfrm>
            <a:off x="8417099" y="7646166"/>
            <a:ext cx="2210868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Floris Van Bruegel</a:t>
            </a:r>
          </a:p>
        </p:txBody>
      </p:sp>
      <p:sp>
        <p:nvSpPr>
          <p:cNvPr id="1091" name="Shape 1091"/>
          <p:cNvSpPr/>
          <p:nvPr/>
        </p:nvSpPr>
        <p:spPr>
          <a:xfrm>
            <a:off x="10326224" y="4956543"/>
            <a:ext cx="1629012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Andrea Censi</a:t>
            </a:r>
          </a:p>
        </p:txBody>
      </p:sp>
      <p:sp>
        <p:nvSpPr>
          <p:cNvPr id="1092" name="Shape 1092"/>
          <p:cNvSpPr/>
          <p:nvPr/>
        </p:nvSpPr>
        <p:spPr>
          <a:xfrm>
            <a:off x="10209765" y="3865746"/>
            <a:ext cx="1757525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Pete Trautman</a:t>
            </a:r>
          </a:p>
        </p:txBody>
      </p:sp>
      <p:sp>
        <p:nvSpPr>
          <p:cNvPr id="1093" name="Shape 1093"/>
          <p:cNvSpPr/>
          <p:nvPr/>
        </p:nvSpPr>
        <p:spPr>
          <a:xfrm>
            <a:off x="10225733" y="7254648"/>
            <a:ext cx="1866666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(Sawyer Fuller)</a:t>
            </a:r>
          </a:p>
        </p:txBody>
      </p:sp>
      <p:sp>
        <p:nvSpPr>
          <p:cNvPr id="1094" name="Shape 1094"/>
          <p:cNvSpPr/>
          <p:nvPr/>
        </p:nvSpPr>
        <p:spPr>
          <a:xfrm>
            <a:off x="7979783" y="2402416"/>
            <a:ext cx="1244700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Eric Wolff</a:t>
            </a:r>
          </a:p>
        </p:txBody>
      </p:sp>
      <p:sp>
        <p:nvSpPr>
          <p:cNvPr id="1095" name="Shape 1095"/>
          <p:cNvSpPr/>
          <p:nvPr/>
        </p:nvSpPr>
        <p:spPr>
          <a:xfrm>
            <a:off x="8066893" y="2876549"/>
            <a:ext cx="1493814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(Mumu Xu)</a:t>
            </a:r>
          </a:p>
        </p:txBody>
      </p:sp>
      <p:sp>
        <p:nvSpPr>
          <p:cNvPr id="1096" name="Shape 1096"/>
          <p:cNvSpPr/>
          <p:nvPr/>
        </p:nvSpPr>
        <p:spPr>
          <a:xfrm>
            <a:off x="3623638" y="3862916"/>
            <a:ext cx="1710457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C82506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C82506"/>
                </a:solidFill>
              </a:rPr>
              <a:t>Stefano Soatto</a:t>
            </a:r>
          </a:p>
        </p:txBody>
      </p:sp>
      <p:sp>
        <p:nvSpPr>
          <p:cNvPr id="1097" name="Shape 1097"/>
          <p:cNvSpPr/>
          <p:nvPr/>
        </p:nvSpPr>
        <p:spPr>
          <a:xfrm>
            <a:off x="2564263" y="4619192"/>
            <a:ext cx="1534741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Patricio Vela</a:t>
            </a:r>
          </a:p>
        </p:txBody>
      </p:sp>
      <p:sp>
        <p:nvSpPr>
          <p:cNvPr id="1098" name="Shape 1098"/>
          <p:cNvSpPr/>
          <p:nvPr/>
        </p:nvSpPr>
        <p:spPr>
          <a:xfrm>
            <a:off x="3947521" y="5917334"/>
            <a:ext cx="1773214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D. Del Vecchio</a:t>
            </a:r>
          </a:p>
        </p:txBody>
      </p:sp>
      <p:sp>
        <p:nvSpPr>
          <p:cNvPr id="1099" name="Shape 1099"/>
          <p:cNvSpPr/>
          <p:nvPr/>
        </p:nvSpPr>
        <p:spPr>
          <a:xfrm>
            <a:off x="6445799" y="3452283"/>
            <a:ext cx="1772668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(Julia Braman)</a:t>
            </a:r>
          </a:p>
        </p:txBody>
      </p:sp>
      <p:sp>
        <p:nvSpPr>
          <p:cNvPr id="1100" name="Shape 1100"/>
          <p:cNvSpPr/>
          <p:nvPr/>
        </p:nvSpPr>
        <p:spPr>
          <a:xfrm>
            <a:off x="1424226" y="6092151"/>
            <a:ext cx="1908275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C82506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C82506"/>
                </a:solidFill>
              </a:rPr>
              <a:t>(Andrew Lewis)</a:t>
            </a:r>
          </a:p>
        </p:txBody>
      </p:sp>
      <p:sp>
        <p:nvSpPr>
          <p:cNvPr id="1101" name="Shape 1101"/>
          <p:cNvSpPr/>
          <p:nvPr/>
        </p:nvSpPr>
        <p:spPr>
          <a:xfrm>
            <a:off x="5699061" y="3958625"/>
            <a:ext cx="1571713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(Tim Chung)</a:t>
            </a:r>
          </a:p>
        </p:txBody>
      </p:sp>
      <p:sp>
        <p:nvSpPr>
          <p:cNvPr id="1102" name="Shape 1102"/>
          <p:cNvSpPr/>
          <p:nvPr/>
        </p:nvSpPr>
        <p:spPr>
          <a:xfrm>
            <a:off x="8404218" y="5022570"/>
            <a:ext cx="1846065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(Lars Cremean)</a:t>
            </a:r>
          </a:p>
        </p:txBody>
      </p:sp>
      <p:sp>
        <p:nvSpPr>
          <p:cNvPr id="1103" name="Shape 1103"/>
          <p:cNvSpPr/>
          <p:nvPr/>
        </p:nvSpPr>
        <p:spPr>
          <a:xfrm>
            <a:off x="5179072" y="6509030"/>
            <a:ext cx="1477579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Mark Milan</a:t>
            </a:r>
          </a:p>
        </p:txBody>
      </p:sp>
      <p:sp>
        <p:nvSpPr>
          <p:cNvPr id="1104" name="Shape 1104"/>
          <p:cNvSpPr/>
          <p:nvPr/>
        </p:nvSpPr>
        <p:spPr>
          <a:xfrm>
            <a:off x="8396900" y="3508259"/>
            <a:ext cx="1664210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(John Carson)</a:t>
            </a:r>
          </a:p>
        </p:txBody>
      </p:sp>
      <p:sp>
        <p:nvSpPr>
          <p:cNvPr id="1105" name="Shape 1105"/>
          <p:cNvSpPr/>
          <p:nvPr/>
        </p:nvSpPr>
        <p:spPr>
          <a:xfrm>
            <a:off x="4593251" y="8198551"/>
            <a:ext cx="1659298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Ashley Moore</a:t>
            </a:r>
          </a:p>
        </p:txBody>
      </p:sp>
      <p:sp>
        <p:nvSpPr>
          <p:cNvPr id="1106" name="Shape 1106"/>
          <p:cNvSpPr/>
          <p:nvPr/>
        </p:nvSpPr>
        <p:spPr>
          <a:xfrm>
            <a:off x="4053761" y="7821083"/>
            <a:ext cx="1493678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Melvin Leok</a:t>
            </a:r>
          </a:p>
        </p:txBody>
      </p:sp>
      <p:sp>
        <p:nvSpPr>
          <p:cNvPr id="1107" name="Shape 1107"/>
          <p:cNvSpPr/>
          <p:nvPr/>
        </p:nvSpPr>
        <p:spPr>
          <a:xfrm>
            <a:off x="7751735" y="6863130"/>
            <a:ext cx="2234196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Andrew Lamperski</a:t>
            </a:r>
          </a:p>
        </p:txBody>
      </p:sp>
      <p:sp>
        <p:nvSpPr>
          <p:cNvPr id="1108" name="Shape 1108"/>
          <p:cNvSpPr/>
          <p:nvPr/>
        </p:nvSpPr>
        <p:spPr>
          <a:xfrm>
            <a:off x="5192687" y="7397749"/>
            <a:ext cx="1959026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William Dunbar</a:t>
            </a:r>
          </a:p>
        </p:txBody>
      </p:sp>
      <p:sp>
        <p:nvSpPr>
          <p:cNvPr id="1109" name="Shape 1109"/>
          <p:cNvSpPr/>
          <p:nvPr/>
        </p:nvSpPr>
        <p:spPr>
          <a:xfrm>
            <a:off x="5839515" y="3105150"/>
            <a:ext cx="1850704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Rangoli Sharan</a:t>
            </a:r>
          </a:p>
        </p:txBody>
      </p:sp>
      <p:sp>
        <p:nvSpPr>
          <p:cNvPr id="1110" name="Shape 1110"/>
          <p:cNvSpPr/>
          <p:nvPr/>
        </p:nvSpPr>
        <p:spPr>
          <a:xfrm>
            <a:off x="6920613" y="8037684"/>
            <a:ext cx="2186174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Matanya Horovitz</a:t>
            </a:r>
          </a:p>
        </p:txBody>
      </p:sp>
      <p:sp>
        <p:nvSpPr>
          <p:cNvPr id="1111" name="Shape 1111"/>
          <p:cNvSpPr/>
          <p:nvPr/>
        </p:nvSpPr>
        <p:spPr>
          <a:xfrm>
            <a:off x="7348878" y="5873750"/>
            <a:ext cx="1659844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Melvin Flores</a:t>
            </a:r>
          </a:p>
        </p:txBody>
      </p:sp>
      <p:sp>
        <p:nvSpPr>
          <p:cNvPr id="1112" name="Shape 1112"/>
          <p:cNvSpPr/>
          <p:nvPr/>
        </p:nvSpPr>
        <p:spPr>
          <a:xfrm>
            <a:off x="4945773" y="6953389"/>
            <a:ext cx="2486721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(M. van Nieuwstadt)</a:t>
            </a:r>
          </a:p>
        </p:txBody>
      </p:sp>
      <p:sp>
        <p:nvSpPr>
          <p:cNvPr id="1113" name="Shape 1113"/>
          <p:cNvSpPr/>
          <p:nvPr/>
        </p:nvSpPr>
        <p:spPr>
          <a:xfrm>
            <a:off x="2258433" y="8236719"/>
            <a:ext cx="2119462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C82506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C82506"/>
                </a:solidFill>
              </a:rPr>
              <a:t>Robert M’Closkey</a:t>
            </a:r>
          </a:p>
        </p:txBody>
      </p:sp>
      <p:sp>
        <p:nvSpPr>
          <p:cNvPr id="1114" name="Shape 1114"/>
          <p:cNvSpPr/>
          <p:nvPr/>
        </p:nvSpPr>
        <p:spPr>
          <a:xfrm>
            <a:off x="2357496" y="7164435"/>
            <a:ext cx="2378535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C82506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C82506"/>
                </a:solidFill>
              </a:rPr>
              <a:t>Muruhan Rathinam</a:t>
            </a:r>
          </a:p>
        </p:txBody>
      </p:sp>
      <p:sp>
        <p:nvSpPr>
          <p:cNvPr id="1115" name="Shape 1115"/>
          <p:cNvSpPr/>
          <p:nvPr/>
        </p:nvSpPr>
        <p:spPr>
          <a:xfrm>
            <a:off x="3689910" y="5146177"/>
            <a:ext cx="1933514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Abhishek Tiwari</a:t>
            </a:r>
          </a:p>
        </p:txBody>
      </p:sp>
      <p:sp>
        <p:nvSpPr>
          <p:cNvPr id="1116" name="Shape 1116"/>
          <p:cNvSpPr/>
          <p:nvPr/>
        </p:nvSpPr>
        <p:spPr>
          <a:xfrm>
            <a:off x="7259548" y="4781549"/>
            <a:ext cx="1059570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Ling Shi</a:t>
            </a:r>
          </a:p>
        </p:txBody>
      </p:sp>
      <p:sp>
        <p:nvSpPr>
          <p:cNvPr id="1117" name="Shape 1117"/>
          <p:cNvSpPr/>
          <p:nvPr/>
        </p:nvSpPr>
        <p:spPr>
          <a:xfrm>
            <a:off x="7197295" y="5328351"/>
            <a:ext cx="1369666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(Zhipu Jin)</a:t>
            </a:r>
          </a:p>
        </p:txBody>
      </p:sp>
      <p:sp>
        <p:nvSpPr>
          <p:cNvPr id="1118" name="Shape 1118"/>
          <p:cNvSpPr/>
          <p:nvPr/>
        </p:nvSpPr>
        <p:spPr>
          <a:xfrm>
            <a:off x="5731793" y="4583284"/>
            <a:ext cx="1472804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Vijay Gupta</a:t>
            </a:r>
          </a:p>
        </p:txBody>
      </p:sp>
      <p:sp>
        <p:nvSpPr>
          <p:cNvPr id="1119" name="Shape 1119"/>
          <p:cNvSpPr/>
          <p:nvPr/>
        </p:nvSpPr>
        <p:spPr>
          <a:xfrm>
            <a:off x="4864796" y="8638116"/>
            <a:ext cx="1514141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C82506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C82506"/>
                </a:solidFill>
              </a:rPr>
              <a:t>(Scott Kelly)</a:t>
            </a:r>
          </a:p>
        </p:txBody>
      </p:sp>
      <p:sp>
        <p:nvSpPr>
          <p:cNvPr id="1120" name="Shape 1120"/>
          <p:cNvSpPr/>
          <p:nvPr/>
        </p:nvSpPr>
        <p:spPr>
          <a:xfrm>
            <a:off x="3519286" y="1670400"/>
            <a:ext cx="2367894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/>
            </a:lvl1pPr>
          </a:lstStyle>
          <a:p>
            <a:pPr lvl="0">
              <a:defRPr sz="1800" i="0"/>
            </a:pPr>
            <a:r>
              <a:rPr sz="2200" i="1"/>
              <a:t>faculty appointment</a:t>
            </a:r>
          </a:p>
        </p:txBody>
      </p:sp>
      <p:sp>
        <p:nvSpPr>
          <p:cNvPr id="1121" name="Shape 1121"/>
          <p:cNvSpPr/>
          <p:nvPr/>
        </p:nvSpPr>
        <p:spPr>
          <a:xfrm>
            <a:off x="9299386" y="6097028"/>
            <a:ext cx="1918234" cy="444501"/>
          </a:xfrm>
          <a:prstGeom prst="rect">
            <a:avLst/>
          </a:prstGeom>
          <a:solidFill>
            <a:srgbClr val="F1F1E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DCBD23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DCBD23"/>
                </a:solidFill>
              </a:rPr>
              <a:t>(Sean Humbert)</a:t>
            </a:r>
          </a:p>
        </p:txBody>
      </p:sp>
      <p:sp>
        <p:nvSpPr>
          <p:cNvPr id="1122" name="Shape 1122"/>
          <p:cNvSpPr/>
          <p:nvPr/>
        </p:nvSpPr>
        <p:spPr>
          <a:xfrm>
            <a:off x="10204959" y="6708679"/>
            <a:ext cx="1416051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(Shuo Han)</a:t>
            </a:r>
          </a:p>
        </p:txBody>
      </p:sp>
      <p:sp>
        <p:nvSpPr>
          <p:cNvPr id="1123" name="Shape 1123"/>
          <p:cNvSpPr/>
          <p:nvPr/>
        </p:nvSpPr>
        <p:spPr>
          <a:xfrm>
            <a:off x="7702240" y="4363151"/>
            <a:ext cx="2103910" cy="444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solidFill>
                  <a:srgbClr val="00882B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 i="1">
                <a:solidFill>
                  <a:srgbClr val="00882B"/>
                </a:solidFill>
              </a:rPr>
              <a:t>(Michael Epstein)</a:t>
            </a:r>
          </a:p>
        </p:txBody>
      </p:sp>
      <p:sp>
        <p:nvSpPr>
          <p:cNvPr id="1124" name="Shape 1124"/>
          <p:cNvSpPr/>
          <p:nvPr/>
        </p:nvSpPr>
        <p:spPr>
          <a:xfrm>
            <a:off x="1888066" y="450849"/>
            <a:ext cx="5392937" cy="1819276"/>
          </a:xfrm>
          <a:prstGeom prst="rect">
            <a:avLst/>
          </a:prstGeom>
          <a:ln w="38100">
            <a:solidFill>
              <a:srgbClr val="DCDEE0"/>
            </a:solidFill>
            <a:miter lim="400000"/>
          </a:ln>
        </p:spPr>
        <p:txBody>
          <a:bodyPr lIns="0" tIns="0" rIns="0" bIns="0" anchor="ctr"/>
          <a:lstStyle/>
          <a:p>
            <a:pPr lvl="0">
              <a:lnSpc>
                <a:spcPct val="100000"/>
              </a:lnSpc>
              <a:defRPr sz="32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25" name="Shape 1125"/>
          <p:cNvSpPr/>
          <p:nvPr/>
        </p:nvSpPr>
        <p:spPr>
          <a:xfrm>
            <a:off x="2029932" y="660750"/>
            <a:ext cx="1409602" cy="48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i="0">
                <a:solidFill>
                  <a:srgbClr val="C8250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C82506"/>
                </a:solidFill>
              </a:rPr>
              <a:t>1994-2000</a:t>
            </a:r>
          </a:p>
        </p:txBody>
      </p:sp>
      <p:sp>
        <p:nvSpPr>
          <p:cNvPr id="1126" name="Shape 1126"/>
          <p:cNvSpPr/>
          <p:nvPr/>
        </p:nvSpPr>
        <p:spPr>
          <a:xfrm>
            <a:off x="3977266" y="660750"/>
            <a:ext cx="1409601" cy="48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i="0">
                <a:solidFill>
                  <a:srgbClr val="DCBD2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DCBD23"/>
                </a:solidFill>
              </a:rPr>
              <a:t>2000-2008</a:t>
            </a:r>
          </a:p>
        </p:txBody>
      </p:sp>
      <p:sp>
        <p:nvSpPr>
          <p:cNvPr id="1127" name="Shape 1127"/>
          <p:cNvSpPr/>
          <p:nvPr/>
        </p:nvSpPr>
        <p:spPr>
          <a:xfrm>
            <a:off x="5789133" y="660750"/>
            <a:ext cx="1409601" cy="48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i="0">
                <a:solidFill>
                  <a:srgbClr val="00882B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882B"/>
                </a:solidFill>
              </a:rPr>
              <a:t>2009-2014</a:t>
            </a:r>
          </a:p>
        </p:txBody>
      </p:sp>
      <p:sp>
        <p:nvSpPr>
          <p:cNvPr id="1128" name="Shape 1128"/>
          <p:cNvSpPr/>
          <p:nvPr/>
        </p:nvSpPr>
        <p:spPr>
          <a:xfrm>
            <a:off x="2988840" y="1168750"/>
            <a:ext cx="3140920" cy="48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/>
            </a:pPr>
            <a:r>
              <a:rPr sz="2400" i="1"/>
              <a:t>CDS degree </a:t>
            </a:r>
            <a:r>
              <a:rPr sz="2400"/>
              <a:t>  (</a:t>
            </a:r>
            <a:r>
              <a:rPr sz="2400" i="1"/>
              <a:t>non CDS</a:t>
            </a:r>
            <a:r>
              <a:rPr sz="2400"/>
              <a:t>)</a:t>
            </a:r>
          </a:p>
        </p:txBody>
      </p:sp>
      <p:sp>
        <p:nvSpPr>
          <p:cNvPr id="1129" name="Shape 1129"/>
          <p:cNvSpPr/>
          <p:nvPr/>
        </p:nvSpPr>
        <p:spPr>
          <a:xfrm>
            <a:off x="3722852" y="215900"/>
            <a:ext cx="1596695" cy="4826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i="0">
                <a:solidFill>
                  <a:srgbClr val="A6AAA9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A6AAA9"/>
                </a:solidFill>
              </a:rPr>
              <a:t>Legend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285" y="882015"/>
            <a:ext cx="4234405" cy="759702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Shape 1133"/>
          <p:cNvSpPr>
            <a:spLocks noGrp="1"/>
          </p:cNvSpPr>
          <p:nvPr>
            <p:ph type="title"/>
          </p:nvPr>
        </p:nvSpPr>
        <p:spPr>
          <a:xfrm>
            <a:off x="3370088" y="3182016"/>
            <a:ext cx="6847687" cy="687957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400" b="1">
                <a:solidFill>
                  <a:srgbClr val="A73E25"/>
                </a:solidFill>
              </a:rPr>
              <a:t>CDS: The Power of Theory</a:t>
            </a:r>
          </a:p>
        </p:txBody>
      </p:sp>
      <p:grpSp>
        <p:nvGrpSpPr>
          <p:cNvPr id="1136" name="Group 1136"/>
          <p:cNvGrpSpPr/>
          <p:nvPr/>
        </p:nvGrpSpPr>
        <p:grpSpPr>
          <a:xfrm>
            <a:off x="1004228" y="10024083"/>
            <a:ext cx="11048207" cy="6138467"/>
            <a:chOff x="-101600" y="-101600"/>
            <a:chExt cx="11048206" cy="6138465"/>
          </a:xfrm>
        </p:grpSpPr>
        <p:pic>
          <p:nvPicPr>
            <p:cNvPr id="1135" name="pasted-image.jpg"/>
            <p:cNvPicPr/>
            <p:nvPr/>
          </p:nvPicPr>
          <p:blipFill>
            <a:blip r:embed="rId2">
              <a:extLst/>
            </a:blip>
            <a:srcRect r="2677"/>
            <a:stretch>
              <a:fillRect/>
            </a:stretch>
          </p:blipFill>
          <p:spPr>
            <a:xfrm>
              <a:off x="0" y="0"/>
              <a:ext cx="10845166" cy="59351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4" name="Picture 113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1600" y="-101600"/>
              <a:ext cx="11048207" cy="613846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3</a:t>
            </a:fld>
            <a:endParaRPr sz="2400" b="1">
              <a:solidFill>
                <a:srgbClr val="A6AAA9"/>
              </a:solidFill>
            </a:endParaRPr>
          </a:p>
        </p:txBody>
      </p:sp>
      <p:pic>
        <p:nvPicPr>
          <p:cNvPr id="213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1124" y="3163476"/>
            <a:ext cx="1833545" cy="2639258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4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9378" y="4700909"/>
            <a:ext cx="1825810" cy="2768547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5" name="Picture 21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9812" y="10211202"/>
            <a:ext cx="5936662" cy="1982952"/>
          </a:xfrm>
          <a:prstGeom prst="rect">
            <a:avLst/>
          </a:prstGeom>
        </p:spPr>
      </p:pic>
      <p:grpSp>
        <p:nvGrpSpPr>
          <p:cNvPr id="220" name="Group 220"/>
          <p:cNvGrpSpPr/>
          <p:nvPr/>
        </p:nvGrpSpPr>
        <p:grpSpPr>
          <a:xfrm>
            <a:off x="36446" y="7687736"/>
            <a:ext cx="5556027" cy="1933346"/>
            <a:chOff x="-279400" y="-330200"/>
            <a:chExt cx="5556025" cy="1933345"/>
          </a:xfrm>
        </p:grpSpPr>
        <p:pic>
          <p:nvPicPr>
            <p:cNvPr id="216" name="Picture 215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79400" y="-330200"/>
              <a:ext cx="5556026" cy="1758972"/>
            </a:xfrm>
            <a:prstGeom prst="rect">
              <a:avLst/>
            </a:prstGeom>
            <a:effectLst/>
          </p:spPr>
        </p:pic>
        <p:sp>
          <p:nvSpPr>
            <p:cNvPr id="217" name="Shape 217"/>
            <p:cNvSpPr/>
            <p:nvPr/>
          </p:nvSpPr>
          <p:spPr>
            <a:xfrm>
              <a:off x="225041" y="663344"/>
              <a:ext cx="546101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2004</a:t>
              </a:r>
            </a:p>
          </p:txBody>
        </p:sp>
        <p:pic>
          <p:nvPicPr>
            <p:cNvPr id="218" name="pasted-image.jpg"/>
            <p:cNvPicPr/>
            <p:nvPr/>
          </p:nvPicPr>
          <p:blipFill>
            <a:blip r:embed="rId6">
              <a:extLst/>
            </a:blip>
            <a:srcRect l="16078" t="5520" r="23327" b="38296"/>
            <a:stretch>
              <a:fillRect/>
            </a:stretch>
          </p:blipFill>
          <p:spPr>
            <a:xfrm>
              <a:off x="3430392" y="386565"/>
              <a:ext cx="1137284" cy="121018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19" name="Shape 219"/>
            <p:cNvSpPr/>
            <p:nvPr/>
          </p:nvSpPr>
          <p:spPr>
            <a:xfrm>
              <a:off x="2089045" y="1222145"/>
              <a:ext cx="1288493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UCSD</a:t>
              </a:r>
            </a:p>
          </p:txBody>
        </p:sp>
      </p:grpSp>
      <p:grpSp>
        <p:nvGrpSpPr>
          <p:cNvPr id="225" name="Group 225"/>
          <p:cNvGrpSpPr/>
          <p:nvPr/>
        </p:nvGrpSpPr>
        <p:grpSpPr>
          <a:xfrm>
            <a:off x="103083" y="5596885"/>
            <a:ext cx="5305979" cy="2263130"/>
            <a:chOff x="-279400" y="-330200"/>
            <a:chExt cx="5305977" cy="2263129"/>
          </a:xfrm>
        </p:grpSpPr>
        <p:pic>
          <p:nvPicPr>
            <p:cNvPr id="221" name="Picture 220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5305978" cy="2229683"/>
            </a:xfrm>
            <a:prstGeom prst="rect">
              <a:avLst/>
            </a:prstGeom>
            <a:effectLst/>
          </p:spPr>
        </p:pic>
        <p:pic>
          <p:nvPicPr>
            <p:cNvPr id="222" name="pasted-image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451420" y="552248"/>
              <a:ext cx="870609" cy="1305913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23" name="Shape 223"/>
            <p:cNvSpPr/>
            <p:nvPr/>
          </p:nvSpPr>
          <p:spPr>
            <a:xfrm>
              <a:off x="251538" y="1170929"/>
              <a:ext cx="546101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2002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1352837" y="1551929"/>
              <a:ext cx="2068836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Northwestern</a:t>
              </a:r>
            </a:p>
          </p:txBody>
        </p:sp>
      </p:grpSp>
      <p:grpSp>
        <p:nvGrpSpPr>
          <p:cNvPr id="231" name="Group 231"/>
          <p:cNvGrpSpPr/>
          <p:nvPr/>
        </p:nvGrpSpPr>
        <p:grpSpPr>
          <a:xfrm>
            <a:off x="56427" y="3147728"/>
            <a:ext cx="4944746" cy="2448103"/>
            <a:chOff x="-279400" y="-330200"/>
            <a:chExt cx="4944745" cy="2448101"/>
          </a:xfrm>
        </p:grpSpPr>
        <p:grpSp>
          <p:nvGrpSpPr>
            <p:cNvPr id="229" name="Group 229"/>
            <p:cNvGrpSpPr/>
            <p:nvPr/>
          </p:nvGrpSpPr>
          <p:grpSpPr>
            <a:xfrm>
              <a:off x="-279400" y="-330200"/>
              <a:ext cx="4944746" cy="2360619"/>
              <a:chOff x="-279400" y="-330200"/>
              <a:chExt cx="4944745" cy="2360618"/>
            </a:xfrm>
          </p:grpSpPr>
          <p:pic>
            <p:nvPicPr>
              <p:cNvPr id="226" name="Picture 225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-279400" y="-330200"/>
                <a:ext cx="4944746" cy="2360619"/>
              </a:xfrm>
              <a:prstGeom prst="rect">
                <a:avLst/>
              </a:prstGeom>
              <a:effectLst/>
            </p:spPr>
          </p:pic>
          <p:sp>
            <p:nvSpPr>
              <p:cNvPr id="227" name="Shape 227"/>
              <p:cNvSpPr/>
              <p:nvPr/>
            </p:nvSpPr>
            <p:spPr>
              <a:xfrm>
                <a:off x="177319" y="1152895"/>
                <a:ext cx="546101" cy="38100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defRPr sz="1800" i="0"/>
                </a:lvl1pPr>
              </a:lstStyle>
              <a:p>
                <a:pPr lvl="0"/>
                <a:r>
                  <a:t>1999</a:t>
                </a:r>
              </a:p>
            </p:txBody>
          </p:sp>
          <p:pic>
            <p:nvPicPr>
              <p:cNvPr id="228" name="pasted-image.jp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3411187" y="734920"/>
                <a:ext cx="894602" cy="1252833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230" name="Shape 230"/>
            <p:cNvSpPr/>
            <p:nvPr/>
          </p:nvSpPr>
          <p:spPr>
            <a:xfrm>
              <a:off x="2106950" y="1736901"/>
              <a:ext cx="1251212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UCSB</a:t>
              </a:r>
            </a:p>
          </p:txBody>
        </p:sp>
      </p:grpSp>
      <p:grpSp>
        <p:nvGrpSpPr>
          <p:cNvPr id="236" name="Group 236"/>
          <p:cNvGrpSpPr/>
          <p:nvPr/>
        </p:nvGrpSpPr>
        <p:grpSpPr>
          <a:xfrm>
            <a:off x="7444881" y="3390793"/>
            <a:ext cx="5337197" cy="2821854"/>
            <a:chOff x="-279400" y="-330200"/>
            <a:chExt cx="5337196" cy="2821853"/>
          </a:xfrm>
        </p:grpSpPr>
        <p:pic>
          <p:nvPicPr>
            <p:cNvPr id="232" name="Picture 231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79400" y="-330200"/>
              <a:ext cx="5240499" cy="2602971"/>
            </a:xfrm>
            <a:prstGeom prst="rect">
              <a:avLst/>
            </a:prstGeom>
            <a:effectLst/>
          </p:spPr>
        </p:pic>
        <p:pic>
          <p:nvPicPr>
            <p:cNvPr id="233" name="pasted-image.jpg"/>
            <p:cNvPicPr/>
            <p:nvPr/>
          </p:nvPicPr>
          <p:blipFill>
            <a:blip r:embed="rId12">
              <a:extLst/>
            </a:blip>
            <a:srcRect l="37403" t="24680" r="23688" b="39179"/>
            <a:stretch>
              <a:fillRect/>
            </a:stretch>
          </p:blipFill>
          <p:spPr>
            <a:xfrm>
              <a:off x="3496943" y="893934"/>
              <a:ext cx="1560854" cy="1597720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34" name="Shape 234"/>
            <p:cNvSpPr/>
            <p:nvPr/>
          </p:nvSpPr>
          <p:spPr>
            <a:xfrm>
              <a:off x="154804" y="1548553"/>
              <a:ext cx="1046052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1995, AM</a:t>
              </a:r>
            </a:p>
          </p:txBody>
        </p:sp>
        <p:sp>
          <p:nvSpPr>
            <p:cNvPr id="235" name="Shape 235"/>
            <p:cNvSpPr/>
            <p:nvPr/>
          </p:nvSpPr>
          <p:spPr>
            <a:xfrm>
              <a:off x="294148" y="2025120"/>
              <a:ext cx="3189375" cy="317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i="0"/>
              </a:lvl1pPr>
            </a:lstStyle>
            <a:p>
              <a:pPr lvl="0">
                <a:defRPr sz="1800"/>
              </a:pPr>
              <a:r>
                <a:rPr sz="1400"/>
                <a:t>now: Queens University Kingston (CA)</a:t>
              </a:r>
            </a:p>
          </p:txBody>
        </p:sp>
      </p:grpSp>
      <p:sp>
        <p:nvSpPr>
          <p:cNvPr id="237" name="Shape 237"/>
          <p:cNvSpPr/>
          <p:nvPr/>
        </p:nvSpPr>
        <p:spPr>
          <a:xfrm>
            <a:off x="516011" y="444500"/>
            <a:ext cx="2744739" cy="1955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l">
              <a:lnSpc>
                <a:spcPct val="90000"/>
              </a:lnSpc>
              <a:defRPr sz="1800" i="0"/>
            </a:pPr>
            <a:r>
              <a:rPr sz="3000" b="1"/>
              <a:t>Geometric </a:t>
            </a:r>
            <a:br>
              <a:rPr sz="3000" b="1"/>
            </a:br>
            <a:r>
              <a:rPr sz="3000" b="1"/>
              <a:t>Control </a:t>
            </a:r>
            <a:br>
              <a:rPr sz="3000" b="1"/>
            </a:br>
            <a:r>
              <a:rPr sz="3000" b="1"/>
              <a:t>of Mechanical </a:t>
            </a:r>
          </a:p>
          <a:p>
            <a:pPr lvl="0" algn="l">
              <a:lnSpc>
                <a:spcPct val="90000"/>
              </a:lnSpc>
              <a:defRPr sz="1800" i="0"/>
            </a:pPr>
            <a:r>
              <a:rPr sz="3000" b="1"/>
              <a:t>Systems</a:t>
            </a:r>
          </a:p>
        </p:txBody>
      </p:sp>
      <p:sp>
        <p:nvSpPr>
          <p:cNvPr id="238" name="Shape 238"/>
          <p:cNvSpPr/>
          <p:nvPr/>
        </p:nvSpPr>
        <p:spPr>
          <a:xfrm rot="1533212">
            <a:off x="5159148" y="388339"/>
            <a:ext cx="1360013" cy="1378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7" h="21600" extrusionOk="0">
                <a:moveTo>
                  <a:pt x="0" y="21600"/>
                </a:moveTo>
                <a:cubicBezTo>
                  <a:pt x="3077" y="20693"/>
                  <a:pt x="5174" y="17819"/>
                  <a:pt x="5119" y="14646"/>
                </a:cubicBezTo>
                <a:cubicBezTo>
                  <a:pt x="5071" y="11871"/>
                  <a:pt x="3972" y="8569"/>
                  <a:pt x="6452" y="7443"/>
                </a:cubicBezTo>
                <a:cubicBezTo>
                  <a:pt x="7877" y="6796"/>
                  <a:pt x="9372" y="7726"/>
                  <a:pt x="10855" y="8185"/>
                </a:cubicBezTo>
                <a:cubicBezTo>
                  <a:pt x="16226" y="9848"/>
                  <a:pt x="21600" y="5621"/>
                  <a:pt x="21261" y="0"/>
                </a:cubicBezTo>
              </a:path>
            </a:pathLst>
          </a:custGeom>
          <a:ln w="25400">
            <a:solidFill/>
            <a:prstDash val="sysDot"/>
            <a:miter lim="400000"/>
            <a:tailEnd type="triangle"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defRPr sz="32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39" name="Screen Shot 2014-08-03 at 4.01.37 PM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773465" y="507206"/>
            <a:ext cx="2558937" cy="2357156"/>
          </a:xfrm>
          <a:prstGeom prst="rect">
            <a:avLst/>
          </a:prstGeom>
          <a:ln w="3175">
            <a:miter lim="400000"/>
          </a:ln>
        </p:spPr>
      </p:pic>
      <p:pic>
        <p:nvPicPr>
          <p:cNvPr id="240" name="Screen Shot 2014-08-03 at 4.01.34 PM.pn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537238" y="902652"/>
            <a:ext cx="2881417" cy="188794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50" name="Group 250"/>
          <p:cNvGrpSpPr/>
          <p:nvPr/>
        </p:nvGrpSpPr>
        <p:grpSpPr>
          <a:xfrm rot="19923373">
            <a:off x="3779447" y="989619"/>
            <a:ext cx="1681809" cy="1295723"/>
            <a:chOff x="0" y="0"/>
            <a:chExt cx="1681807" cy="1295721"/>
          </a:xfrm>
        </p:grpSpPr>
        <p:sp>
          <p:nvSpPr>
            <p:cNvPr id="241" name="Shape 241"/>
            <p:cNvSpPr/>
            <p:nvPr/>
          </p:nvSpPr>
          <p:spPr>
            <a:xfrm rot="21600000">
              <a:off x="1560506" y="2672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 rot="21600000">
              <a:off x="1560506" y="7941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249" name="Group 249"/>
            <p:cNvGrpSpPr/>
            <p:nvPr/>
          </p:nvGrpSpPr>
          <p:grpSpPr>
            <a:xfrm rot="21600000">
              <a:off x="-1" y="-1"/>
              <a:ext cx="1550768" cy="1295723"/>
              <a:chOff x="0" y="0"/>
              <a:chExt cx="1550766" cy="1295721"/>
            </a:xfrm>
          </p:grpSpPr>
          <p:sp>
            <p:nvSpPr>
              <p:cNvPr id="243" name="Shape 243"/>
              <p:cNvSpPr/>
              <p:nvPr/>
            </p:nvSpPr>
            <p:spPr>
              <a:xfrm flipH="1">
                <a:off x="320053" y="94942"/>
                <a:ext cx="1" cy="1081666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" name="Shape 244"/>
              <p:cNvSpPr/>
              <p:nvPr/>
            </p:nvSpPr>
            <p:spPr>
              <a:xfrm rot="21600000">
                <a:off x="-1" y="206779"/>
                <a:ext cx="1374334" cy="878753"/>
              </a:xfrm>
              <a:prstGeom prst="roundRect">
                <a:avLst>
                  <a:gd name="adj" fmla="val 6387"/>
                </a:avLst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" name="Shape 245"/>
              <p:cNvSpPr/>
              <p:nvPr/>
            </p:nvSpPr>
            <p:spPr>
              <a:xfrm rot="21600000">
                <a:off x="109131" y="-1"/>
                <a:ext cx="421846" cy="166896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" name="Shape 246"/>
              <p:cNvSpPr/>
              <p:nvPr/>
            </p:nvSpPr>
            <p:spPr>
              <a:xfrm flipV="1">
                <a:off x="387075" y="376296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" name="Shape 247"/>
              <p:cNvSpPr/>
              <p:nvPr/>
            </p:nvSpPr>
            <p:spPr>
              <a:xfrm flipV="1">
                <a:off x="387075" y="903195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" name="Shape 248"/>
              <p:cNvSpPr/>
              <p:nvPr/>
            </p:nvSpPr>
            <p:spPr>
              <a:xfrm rot="21600000">
                <a:off x="109131" y="1128827"/>
                <a:ext cx="421846" cy="166895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pic>
        <p:nvPicPr>
          <p:cNvPr id="251" name="pasted-image.ti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109265" y="1686130"/>
            <a:ext cx="257889" cy="25202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55" name="Group 255"/>
          <p:cNvGrpSpPr/>
          <p:nvPr/>
        </p:nvGrpSpPr>
        <p:grpSpPr>
          <a:xfrm>
            <a:off x="6099241" y="7061287"/>
            <a:ext cx="6335701" cy="2446249"/>
            <a:chOff x="0" y="0"/>
            <a:chExt cx="6335700" cy="2446248"/>
          </a:xfrm>
        </p:grpSpPr>
        <p:pic>
          <p:nvPicPr>
            <p:cNvPr id="252" name="Screen Shot 2014-08-04 at 10.08.06 AM.png"/>
            <p:cNvPicPr/>
            <p:nvPr/>
          </p:nvPicPr>
          <p:blipFill>
            <a:blip r:embed="rId16">
              <a:extLst/>
            </a:blip>
            <a:srcRect l="2094" t="6756" r="2740" b="3878"/>
            <a:stretch>
              <a:fillRect/>
            </a:stretch>
          </p:blipFill>
          <p:spPr>
            <a:xfrm>
              <a:off x="1953723" y="0"/>
              <a:ext cx="4381978" cy="244624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53" name="Screen Shot 2014-08-04 at 10.08.11 AM.png"/>
            <p:cNvPicPr/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811455"/>
              <a:ext cx="3698905" cy="119147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54" name="Screen Shot 2014-08-04 at 10.11.25 AM.png"/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67903" y="2077618"/>
              <a:ext cx="1466284" cy="30018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2" animBg="1" advAuto="0"/>
      <p:bldP spid="214" grpId="4" animBg="1" advAuto="0"/>
      <p:bldP spid="220" grpId="7" animBg="1" advAuto="0"/>
      <p:bldP spid="225" grpId="5" animBg="1" advAuto="0"/>
      <p:bldP spid="231" grpId="1" animBg="1" advAuto="0"/>
      <p:bldP spid="236" grpId="3" animBg="1" advAuto="0"/>
      <p:bldP spid="255" grpId="6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4</a:t>
            </a:fld>
            <a:endParaRPr sz="2400" b="1">
              <a:solidFill>
                <a:srgbClr val="A6AAA9"/>
              </a:solidFill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382236" y="310348"/>
            <a:ext cx="3724077" cy="9690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l">
              <a:lnSpc>
                <a:spcPct val="90000"/>
              </a:lnSpc>
              <a:defRPr sz="1800" i="0"/>
            </a:pPr>
            <a:r>
              <a:rPr sz="2800" b="1"/>
              <a:t>Trajectory Generation </a:t>
            </a:r>
            <a:br>
              <a:rPr sz="2800" b="1"/>
            </a:br>
            <a:r>
              <a:rPr sz="2800" b="1"/>
              <a:t>and Optimal Control</a:t>
            </a:r>
          </a:p>
        </p:txBody>
      </p:sp>
      <p:grpSp>
        <p:nvGrpSpPr>
          <p:cNvPr id="263" name="Group 263"/>
          <p:cNvGrpSpPr/>
          <p:nvPr/>
        </p:nvGrpSpPr>
        <p:grpSpPr>
          <a:xfrm>
            <a:off x="445674" y="7207930"/>
            <a:ext cx="5819159" cy="2308091"/>
            <a:chOff x="-279400" y="-330200"/>
            <a:chExt cx="5819158" cy="2308090"/>
          </a:xfrm>
        </p:grpSpPr>
        <p:pic>
          <p:nvPicPr>
            <p:cNvPr id="259" name="Picture 258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79400" y="-330200"/>
              <a:ext cx="5819159" cy="2176366"/>
            </a:xfrm>
            <a:prstGeom prst="rect">
              <a:avLst/>
            </a:prstGeom>
            <a:effectLst/>
          </p:spPr>
        </p:pic>
        <p:sp>
          <p:nvSpPr>
            <p:cNvPr id="260" name="Shape 260"/>
            <p:cNvSpPr/>
            <p:nvPr/>
          </p:nvSpPr>
          <p:spPr>
            <a:xfrm>
              <a:off x="55040" y="1139690"/>
              <a:ext cx="913747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2011</a:t>
              </a:r>
            </a:p>
          </p:txBody>
        </p:sp>
        <p:pic>
          <p:nvPicPr>
            <p:cNvPr id="261" name="pasted-image.jpg"/>
            <p:cNvPicPr/>
            <p:nvPr/>
          </p:nvPicPr>
          <p:blipFill>
            <a:blip r:embed="rId3">
              <a:extLst/>
            </a:blip>
            <a:srcRect l="48147" r="6833" b="41081"/>
            <a:stretch>
              <a:fillRect/>
            </a:stretch>
          </p:blipFill>
          <p:spPr>
            <a:xfrm>
              <a:off x="3781887" y="422643"/>
              <a:ext cx="1344926" cy="1466810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62" name="Shape 262"/>
            <p:cNvSpPr/>
            <p:nvPr/>
          </p:nvSpPr>
          <p:spPr>
            <a:xfrm>
              <a:off x="247627" y="1596890"/>
              <a:ext cx="3441105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The Aerospace Corporation</a:t>
              </a:r>
            </a:p>
          </p:txBody>
        </p:sp>
      </p:grpSp>
      <p:grpSp>
        <p:nvGrpSpPr>
          <p:cNvPr id="268" name="Group 268"/>
          <p:cNvGrpSpPr/>
          <p:nvPr/>
        </p:nvGrpSpPr>
        <p:grpSpPr>
          <a:xfrm>
            <a:off x="6539490" y="6977098"/>
            <a:ext cx="6396156" cy="2692653"/>
            <a:chOff x="-292100" y="-330199"/>
            <a:chExt cx="6396154" cy="2692652"/>
          </a:xfrm>
        </p:grpSpPr>
        <p:pic>
          <p:nvPicPr>
            <p:cNvPr id="264" name="Picture 263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92100" y="-330200"/>
              <a:ext cx="6396155" cy="2510982"/>
            </a:xfrm>
            <a:prstGeom prst="rect">
              <a:avLst/>
            </a:prstGeom>
            <a:effectLst/>
          </p:spPr>
        </p:pic>
        <p:sp>
          <p:nvSpPr>
            <p:cNvPr id="265" name="Shape 265"/>
            <p:cNvSpPr/>
            <p:nvPr/>
          </p:nvSpPr>
          <p:spPr>
            <a:xfrm>
              <a:off x="139639" y="1159842"/>
              <a:ext cx="898760" cy="53595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2014</a:t>
              </a:r>
            </a:p>
          </p:txBody>
        </p:sp>
        <p:pic>
          <p:nvPicPr>
            <p:cNvPr id="266" name="pasted-image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415487" y="578699"/>
              <a:ext cx="1314345" cy="178375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67" name="Shape 267"/>
            <p:cNvSpPr/>
            <p:nvPr/>
          </p:nvSpPr>
          <p:spPr>
            <a:xfrm>
              <a:off x="842966" y="1916134"/>
              <a:ext cx="3505623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Cognitive Robotics (startup)</a:t>
              </a:r>
            </a:p>
          </p:txBody>
        </p:sp>
      </p:grpSp>
      <p:grpSp>
        <p:nvGrpSpPr>
          <p:cNvPr id="273" name="Group 273"/>
          <p:cNvGrpSpPr/>
          <p:nvPr/>
        </p:nvGrpSpPr>
        <p:grpSpPr>
          <a:xfrm>
            <a:off x="6481400" y="4382804"/>
            <a:ext cx="6532966" cy="2766851"/>
            <a:chOff x="-279400" y="-330200"/>
            <a:chExt cx="6532965" cy="2766850"/>
          </a:xfrm>
        </p:grpSpPr>
        <p:pic>
          <p:nvPicPr>
            <p:cNvPr id="269" name="Picture 268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79400" y="-330200"/>
              <a:ext cx="6532966" cy="2489435"/>
            </a:xfrm>
            <a:prstGeom prst="rect">
              <a:avLst/>
            </a:prstGeom>
            <a:effectLst/>
          </p:spPr>
        </p:pic>
        <p:sp>
          <p:nvSpPr>
            <p:cNvPr id="270" name="Shape 270"/>
            <p:cNvSpPr/>
            <p:nvPr/>
          </p:nvSpPr>
          <p:spPr>
            <a:xfrm>
              <a:off x="228859" y="1326093"/>
              <a:ext cx="898760" cy="53595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2003</a:t>
              </a:r>
            </a:p>
          </p:txBody>
        </p:sp>
        <p:pic>
          <p:nvPicPr>
            <p:cNvPr id="271" name="Screen Shot 2014-08-01 at 4.41.49 PM.png"/>
            <p:cNvPicPr/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>
              <a:off x="4256224" y="958494"/>
              <a:ext cx="1383071" cy="147815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72" name="Shape 272"/>
            <p:cNvSpPr/>
            <p:nvPr/>
          </p:nvSpPr>
          <p:spPr>
            <a:xfrm>
              <a:off x="1183744" y="1930887"/>
              <a:ext cx="3009901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Northrop Grumman	</a:t>
              </a:r>
            </a:p>
          </p:txBody>
        </p:sp>
      </p:grpSp>
      <p:sp>
        <p:nvSpPr>
          <p:cNvPr id="274" name="Shape 274"/>
          <p:cNvSpPr/>
          <p:nvPr/>
        </p:nvSpPr>
        <p:spPr>
          <a:xfrm>
            <a:off x="2564705" y="10367448"/>
            <a:ext cx="5533183" cy="48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/>
            </a:pPr>
            <a:r>
              <a:rPr sz="2400" i="1"/>
              <a:t>University of Maryland, Baltimore County. </a:t>
            </a:r>
          </a:p>
        </p:txBody>
      </p:sp>
      <p:grpSp>
        <p:nvGrpSpPr>
          <p:cNvPr id="279" name="Group 279"/>
          <p:cNvGrpSpPr/>
          <p:nvPr/>
        </p:nvGrpSpPr>
        <p:grpSpPr>
          <a:xfrm>
            <a:off x="-23333" y="4749436"/>
            <a:ext cx="6890579" cy="2719078"/>
            <a:chOff x="-279400" y="-330200"/>
            <a:chExt cx="6890577" cy="2719077"/>
          </a:xfrm>
        </p:grpSpPr>
        <p:pic>
          <p:nvPicPr>
            <p:cNvPr id="275" name="Picture 274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79400" y="-330200"/>
              <a:ext cx="6890578" cy="2522587"/>
            </a:xfrm>
            <a:prstGeom prst="rect">
              <a:avLst/>
            </a:prstGeom>
            <a:effectLst/>
          </p:spPr>
        </p:pic>
        <p:sp>
          <p:nvSpPr>
            <p:cNvPr id="276" name="Shape 276"/>
            <p:cNvSpPr/>
            <p:nvPr/>
          </p:nvSpPr>
          <p:spPr>
            <a:xfrm>
              <a:off x="28189" y="1276421"/>
              <a:ext cx="1542400" cy="53595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1997, AM</a:t>
              </a:r>
            </a:p>
          </p:txBody>
        </p:sp>
        <p:pic>
          <p:nvPicPr>
            <p:cNvPr id="277" name="pasted-image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904097" y="582365"/>
              <a:ext cx="1158209" cy="154427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78" name="Shape 278"/>
            <p:cNvSpPr/>
            <p:nvPr/>
          </p:nvSpPr>
          <p:spPr>
            <a:xfrm>
              <a:off x="3044231" y="1852921"/>
              <a:ext cx="1542400" cy="53595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now: UMBC</a:t>
              </a:r>
            </a:p>
          </p:txBody>
        </p:sp>
      </p:grpSp>
      <p:grpSp>
        <p:nvGrpSpPr>
          <p:cNvPr id="283" name="Group 283"/>
          <p:cNvGrpSpPr/>
          <p:nvPr/>
        </p:nvGrpSpPr>
        <p:grpSpPr>
          <a:xfrm>
            <a:off x="6150442" y="2530065"/>
            <a:ext cx="6897544" cy="2156299"/>
            <a:chOff x="-279400" y="42333"/>
            <a:chExt cx="6897543" cy="2156298"/>
          </a:xfrm>
        </p:grpSpPr>
        <p:pic>
          <p:nvPicPr>
            <p:cNvPr id="280" name="Picture 279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79400" y="42333"/>
              <a:ext cx="6897543" cy="2156299"/>
            </a:xfrm>
            <a:prstGeom prst="rect">
              <a:avLst/>
            </a:prstGeom>
            <a:effectLst/>
          </p:spPr>
        </p:pic>
        <p:sp>
          <p:nvSpPr>
            <p:cNvPr id="281" name="Shape 281"/>
            <p:cNvSpPr/>
            <p:nvPr/>
          </p:nvSpPr>
          <p:spPr>
            <a:xfrm>
              <a:off x="4739235" y="1417361"/>
              <a:ext cx="1129544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Ford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178032" y="1367987"/>
              <a:ext cx="1016249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1996, ME</a:t>
              </a:r>
            </a:p>
          </p:txBody>
        </p:sp>
      </p:grpSp>
      <p:sp>
        <p:nvSpPr>
          <p:cNvPr id="284" name="Shape 284"/>
          <p:cNvSpPr/>
          <p:nvPr/>
        </p:nvSpPr>
        <p:spPr>
          <a:xfrm>
            <a:off x="1865504" y="10022368"/>
            <a:ext cx="3597673" cy="48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/>
            </a:pPr>
            <a:r>
              <a:rPr sz="2400" i="1"/>
              <a:t>Team Leader Diesel Controls</a:t>
            </a:r>
          </a:p>
        </p:txBody>
      </p:sp>
      <p:grpSp>
        <p:nvGrpSpPr>
          <p:cNvPr id="289" name="Group 289"/>
          <p:cNvGrpSpPr/>
          <p:nvPr/>
        </p:nvGrpSpPr>
        <p:grpSpPr>
          <a:xfrm>
            <a:off x="201535" y="2491260"/>
            <a:ext cx="6080137" cy="2346592"/>
            <a:chOff x="-279400" y="-330200"/>
            <a:chExt cx="6080135" cy="2346591"/>
          </a:xfrm>
        </p:grpSpPr>
        <p:pic>
          <p:nvPicPr>
            <p:cNvPr id="285" name="Picture 284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79400" y="-330200"/>
              <a:ext cx="6080136" cy="2274147"/>
            </a:xfrm>
            <a:prstGeom prst="rect">
              <a:avLst/>
            </a:prstGeom>
            <a:effectLst/>
          </p:spPr>
        </p:pic>
        <p:pic>
          <p:nvPicPr>
            <p:cNvPr id="286" name="pasted-image.png"/>
            <p:cNvPicPr/>
            <p:nvPr/>
          </p:nvPicPr>
          <p:blipFill>
            <a:blip r:embed="rId12">
              <a:extLst/>
            </a:blip>
            <a:srcRect l="8527" t="5959" r="12439" b="7141"/>
            <a:stretch>
              <a:fillRect/>
            </a:stretch>
          </p:blipFill>
          <p:spPr>
            <a:xfrm>
              <a:off x="4181625" y="448100"/>
              <a:ext cx="1402213" cy="15346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87" name="Shape 287"/>
            <p:cNvSpPr/>
            <p:nvPr/>
          </p:nvSpPr>
          <p:spPr>
            <a:xfrm>
              <a:off x="166406" y="1135858"/>
              <a:ext cx="1016249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1995, ME</a:t>
              </a:r>
            </a:p>
          </p:txBody>
        </p:sp>
        <p:sp>
          <p:nvSpPr>
            <p:cNvPr id="288" name="Shape 288"/>
            <p:cNvSpPr/>
            <p:nvPr/>
          </p:nvSpPr>
          <p:spPr>
            <a:xfrm>
              <a:off x="2754748" y="1635391"/>
              <a:ext cx="1309031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UCLA</a:t>
              </a:r>
            </a:p>
          </p:txBody>
        </p:sp>
      </p:grpSp>
      <p:grpSp>
        <p:nvGrpSpPr>
          <p:cNvPr id="293" name="Group 293"/>
          <p:cNvGrpSpPr/>
          <p:nvPr/>
        </p:nvGrpSpPr>
        <p:grpSpPr>
          <a:xfrm>
            <a:off x="5635065" y="335375"/>
            <a:ext cx="5927435" cy="1367097"/>
            <a:chOff x="0" y="0"/>
            <a:chExt cx="5927434" cy="1367096"/>
          </a:xfrm>
        </p:grpSpPr>
        <p:sp>
          <p:nvSpPr>
            <p:cNvPr id="290" name="Shape 290"/>
            <p:cNvSpPr/>
            <p:nvPr/>
          </p:nvSpPr>
          <p:spPr>
            <a:xfrm rot="139541">
              <a:off x="17228" y="105341"/>
              <a:ext cx="5211264" cy="95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73" extrusionOk="0">
                  <a:moveTo>
                    <a:pt x="0" y="20673"/>
                  </a:moveTo>
                  <a:cubicBezTo>
                    <a:pt x="3004" y="8328"/>
                    <a:pt x="6667" y="1150"/>
                    <a:pt x="10484" y="127"/>
                  </a:cubicBezTo>
                  <a:cubicBezTo>
                    <a:pt x="14416" y="-927"/>
                    <a:pt x="18310" y="4598"/>
                    <a:pt x="21600" y="159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5511323" y="937404"/>
              <a:ext cx="318415" cy="429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557" y="10975"/>
                    <a:pt x="10757" y="3775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882B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5378486" y="1007602"/>
              <a:ext cx="548949" cy="274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461" extrusionOk="0">
                  <a:moveTo>
                    <a:pt x="21600" y="19461"/>
                  </a:moveTo>
                  <a:cubicBezTo>
                    <a:pt x="13211" y="4135"/>
                    <a:pt x="6011" y="-2139"/>
                    <a:pt x="0" y="640"/>
                  </a:cubicBezTo>
                </a:path>
              </a:pathLst>
            </a:custGeom>
            <a:noFill/>
            <a:ln w="63500" cap="flat">
              <a:solidFill>
                <a:srgbClr val="00882B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</p:grpSp>
      <p:sp>
        <p:nvSpPr>
          <p:cNvPr id="294" name="Shape 294"/>
          <p:cNvSpPr/>
          <p:nvPr/>
        </p:nvSpPr>
        <p:spPr>
          <a:xfrm rot="1533212">
            <a:off x="5870348" y="-2405661"/>
            <a:ext cx="1360013" cy="1378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7" h="21600" extrusionOk="0">
                <a:moveTo>
                  <a:pt x="0" y="21600"/>
                </a:moveTo>
                <a:cubicBezTo>
                  <a:pt x="3077" y="20693"/>
                  <a:pt x="5174" y="17819"/>
                  <a:pt x="5119" y="14646"/>
                </a:cubicBezTo>
                <a:cubicBezTo>
                  <a:pt x="5071" y="11871"/>
                  <a:pt x="3972" y="8569"/>
                  <a:pt x="6452" y="7443"/>
                </a:cubicBezTo>
                <a:cubicBezTo>
                  <a:pt x="7877" y="6796"/>
                  <a:pt x="9372" y="7726"/>
                  <a:pt x="10855" y="8185"/>
                </a:cubicBezTo>
                <a:cubicBezTo>
                  <a:pt x="16226" y="9848"/>
                  <a:pt x="21600" y="5621"/>
                  <a:pt x="21261" y="0"/>
                </a:cubicBezTo>
              </a:path>
            </a:pathLst>
          </a:custGeom>
          <a:ln w="25400">
            <a:solidFill/>
            <a:prstDash val="sysDot"/>
            <a:miter lim="400000"/>
            <a:tailEnd type="triangle"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defRPr sz="32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304" name="Group 304"/>
          <p:cNvGrpSpPr/>
          <p:nvPr/>
        </p:nvGrpSpPr>
        <p:grpSpPr>
          <a:xfrm rot="19923373">
            <a:off x="4439847" y="786419"/>
            <a:ext cx="1681809" cy="1295723"/>
            <a:chOff x="0" y="0"/>
            <a:chExt cx="1681807" cy="1295721"/>
          </a:xfrm>
        </p:grpSpPr>
        <p:sp>
          <p:nvSpPr>
            <p:cNvPr id="295" name="Shape 295"/>
            <p:cNvSpPr/>
            <p:nvPr/>
          </p:nvSpPr>
          <p:spPr>
            <a:xfrm rot="21600000">
              <a:off x="1560506" y="2672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 rot="21600000">
              <a:off x="1560506" y="7941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303" name="Group 303"/>
            <p:cNvGrpSpPr/>
            <p:nvPr/>
          </p:nvGrpSpPr>
          <p:grpSpPr>
            <a:xfrm rot="21600000">
              <a:off x="-1" y="-1"/>
              <a:ext cx="1550768" cy="1295723"/>
              <a:chOff x="0" y="0"/>
              <a:chExt cx="1550766" cy="1295721"/>
            </a:xfrm>
          </p:grpSpPr>
          <p:sp>
            <p:nvSpPr>
              <p:cNvPr id="297" name="Shape 297"/>
              <p:cNvSpPr/>
              <p:nvPr/>
            </p:nvSpPr>
            <p:spPr>
              <a:xfrm flipH="1">
                <a:off x="320053" y="94942"/>
                <a:ext cx="1" cy="1081666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8" name="Shape 298"/>
              <p:cNvSpPr/>
              <p:nvPr/>
            </p:nvSpPr>
            <p:spPr>
              <a:xfrm rot="21600000">
                <a:off x="-1" y="206779"/>
                <a:ext cx="1374334" cy="878753"/>
              </a:xfrm>
              <a:prstGeom prst="roundRect">
                <a:avLst>
                  <a:gd name="adj" fmla="val 6387"/>
                </a:avLst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9" name="Shape 299"/>
              <p:cNvSpPr/>
              <p:nvPr/>
            </p:nvSpPr>
            <p:spPr>
              <a:xfrm rot="21600000">
                <a:off x="109131" y="-1"/>
                <a:ext cx="421846" cy="166896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0" name="Shape 300"/>
              <p:cNvSpPr/>
              <p:nvPr/>
            </p:nvSpPr>
            <p:spPr>
              <a:xfrm flipV="1">
                <a:off x="387075" y="376296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1" name="Shape 301"/>
              <p:cNvSpPr/>
              <p:nvPr/>
            </p:nvSpPr>
            <p:spPr>
              <a:xfrm flipV="1">
                <a:off x="387075" y="903195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2" name="Shape 302"/>
              <p:cNvSpPr/>
              <p:nvPr/>
            </p:nvSpPr>
            <p:spPr>
              <a:xfrm rot="21600000">
                <a:off x="109131" y="1128827"/>
                <a:ext cx="421846" cy="166895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1" animBg="1" advAuto="0"/>
      <p:bldP spid="263" grpId="8" animBg="1" advAuto="0"/>
      <p:bldP spid="268" grpId="9" animBg="1" advAuto="0"/>
      <p:bldP spid="273" grpId="7" animBg="1" advAuto="0"/>
      <p:bldP spid="279" grpId="6" animBg="1" advAuto="0"/>
      <p:bldP spid="283" grpId="5" animBg="1" advAuto="0"/>
      <p:bldP spid="289" grpId="4" animBg="1" advAuto="0"/>
      <p:bldP spid="293" grpId="3" animBg="1" advAuto="0"/>
      <p:bldP spid="304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roup 311"/>
          <p:cNvGrpSpPr/>
          <p:nvPr/>
        </p:nvGrpSpPr>
        <p:grpSpPr>
          <a:xfrm>
            <a:off x="5714954" y="1755794"/>
            <a:ext cx="1876080" cy="1585636"/>
            <a:chOff x="0" y="0"/>
            <a:chExt cx="1876079" cy="1585634"/>
          </a:xfrm>
        </p:grpSpPr>
        <p:sp>
          <p:nvSpPr>
            <p:cNvPr id="308" name="Shape 308"/>
            <p:cNvSpPr/>
            <p:nvPr/>
          </p:nvSpPr>
          <p:spPr>
            <a:xfrm flipH="1" flipV="1">
              <a:off x="288588" y="0"/>
              <a:ext cx="1515162" cy="984836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 flipV="1">
              <a:off x="0" y="38398"/>
              <a:ext cx="256580" cy="1488963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 flipH="1">
              <a:off x="99239" y="1109454"/>
              <a:ext cx="1776841" cy="476181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5</a:t>
            </a:fld>
            <a:endParaRPr sz="2400" b="1">
              <a:solidFill>
                <a:srgbClr val="A6AAA9"/>
              </a:solidFill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9007509" y="10917594"/>
            <a:ext cx="2674343" cy="48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/>
            </a:pPr>
            <a:r>
              <a:rPr sz="2400" i="1"/>
              <a:t> Northrop Grumman</a:t>
            </a:r>
          </a:p>
        </p:txBody>
      </p:sp>
      <p:pic>
        <p:nvPicPr>
          <p:cNvPr id="314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9515" y="9943426"/>
            <a:ext cx="1198712" cy="1478410"/>
          </a:xfrm>
          <a:prstGeom prst="rect">
            <a:avLst/>
          </a:prstGeom>
          <a:ln w="12700">
            <a:solidFill/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7595799" y="10644365"/>
            <a:ext cx="5248226" cy="14696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lnSpc>
                <a:spcPct val="90000"/>
              </a:lnSpc>
              <a:defRPr sz="1700" i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700"/>
              <a:t>Dr. Alex Fax (right) from Northrop Grumman's Navigation Systems Division received a Distinguished Engineering Achievement Award from Dr. Charles Volk for advancement of novel navigation solutions for non-traditional applications operating in challenging environments.</a:t>
            </a:r>
          </a:p>
        </p:txBody>
      </p:sp>
      <p:grpSp>
        <p:nvGrpSpPr>
          <p:cNvPr id="321" name="Group 321"/>
          <p:cNvGrpSpPr/>
          <p:nvPr/>
        </p:nvGrpSpPr>
        <p:grpSpPr>
          <a:xfrm>
            <a:off x="6531506" y="4084498"/>
            <a:ext cx="5393315" cy="2394338"/>
            <a:chOff x="-279400" y="-330200"/>
            <a:chExt cx="5393313" cy="2394337"/>
          </a:xfrm>
        </p:grpSpPr>
        <p:sp>
          <p:nvSpPr>
            <p:cNvPr id="316" name="Shape 316"/>
            <p:cNvSpPr/>
            <p:nvPr/>
          </p:nvSpPr>
          <p:spPr>
            <a:xfrm>
              <a:off x="223471" y="1659809"/>
              <a:ext cx="2425701" cy="317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500" i="0"/>
              </a:lvl1pPr>
            </a:lstStyle>
            <a:p>
              <a:pPr lvl="0">
                <a:defRPr sz="1800"/>
              </a:pPr>
              <a:r>
                <a:rPr sz="1500"/>
                <a:t>now: Northrop Grumman	</a:t>
              </a:r>
            </a:p>
          </p:txBody>
        </p:sp>
        <p:grpSp>
          <p:nvGrpSpPr>
            <p:cNvPr id="320" name="Group 320"/>
            <p:cNvGrpSpPr/>
            <p:nvPr/>
          </p:nvGrpSpPr>
          <p:grpSpPr>
            <a:xfrm>
              <a:off x="-279400" y="-330201"/>
              <a:ext cx="5393314" cy="2394339"/>
              <a:chOff x="-279400" y="-330200"/>
              <a:chExt cx="5393313" cy="2394337"/>
            </a:xfrm>
          </p:grpSpPr>
          <p:pic>
            <p:nvPicPr>
              <p:cNvPr id="317" name="Picture 316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279400" y="-330200"/>
                <a:ext cx="5393314" cy="2255123"/>
              </a:xfrm>
              <a:prstGeom prst="rect">
                <a:avLst/>
              </a:prstGeom>
              <a:effectLst/>
            </p:spPr>
          </p:pic>
          <p:pic>
            <p:nvPicPr>
              <p:cNvPr id="318" name="pasted-image.jpg"/>
              <p:cNvPicPr/>
              <p:nvPr/>
            </p:nvPicPr>
            <p:blipFill>
              <a:blip r:embed="rId4">
                <a:extLst/>
              </a:blip>
              <a:srcRect l="53532" r="20695" b="55121"/>
              <a:stretch>
                <a:fillRect/>
              </a:stretch>
            </p:blipFill>
            <p:spPr>
              <a:xfrm>
                <a:off x="3228046" y="739285"/>
                <a:ext cx="1089723" cy="1324853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319" name="Shape 319"/>
              <p:cNvSpPr/>
              <p:nvPr/>
            </p:nvSpPr>
            <p:spPr>
              <a:xfrm>
                <a:off x="160772" y="1159551"/>
                <a:ext cx="546101" cy="38100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defRPr sz="1800" i="0"/>
                </a:lvl1pPr>
              </a:lstStyle>
              <a:p>
                <a:pPr lvl="0"/>
                <a:r>
                  <a:t>2002</a:t>
                </a:r>
              </a:p>
            </p:txBody>
          </p:sp>
        </p:grpSp>
      </p:grpSp>
      <p:pic>
        <p:nvPicPr>
          <p:cNvPr id="322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71209" y="5145517"/>
            <a:ext cx="4228277" cy="2952106"/>
          </a:xfrm>
          <a:prstGeom prst="rect">
            <a:avLst/>
          </a:prstGeom>
          <a:ln w="12700">
            <a:solidFill/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669224" y="178070"/>
            <a:ext cx="3288557" cy="8483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l">
              <a:lnSpc>
                <a:spcPct val="90000"/>
              </a:lnSpc>
              <a:defRPr sz="1800" i="0"/>
            </a:pPr>
            <a:r>
              <a:rPr sz="2400" b="1"/>
              <a:t>Control </a:t>
            </a:r>
            <a:br>
              <a:rPr sz="2400" b="1"/>
            </a:br>
            <a:r>
              <a:rPr sz="2400" b="1"/>
              <a:t>of Mechanical Systems</a:t>
            </a:r>
          </a:p>
        </p:txBody>
      </p:sp>
      <p:grpSp>
        <p:nvGrpSpPr>
          <p:cNvPr id="328" name="Group 328"/>
          <p:cNvGrpSpPr/>
          <p:nvPr/>
        </p:nvGrpSpPr>
        <p:grpSpPr>
          <a:xfrm>
            <a:off x="6717317" y="6969611"/>
            <a:ext cx="5498411" cy="2577459"/>
            <a:chOff x="-279400" y="-330200"/>
            <a:chExt cx="5498410" cy="2577458"/>
          </a:xfrm>
        </p:grpSpPr>
        <p:pic>
          <p:nvPicPr>
            <p:cNvPr id="324" name="Picture 323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79400" y="-330200"/>
              <a:ext cx="5498410" cy="2566405"/>
            </a:xfrm>
            <a:prstGeom prst="rect">
              <a:avLst/>
            </a:prstGeom>
            <a:effectLst/>
          </p:spPr>
        </p:pic>
        <p:sp>
          <p:nvSpPr>
            <p:cNvPr id="325" name="Shape 325"/>
            <p:cNvSpPr/>
            <p:nvPr/>
          </p:nvSpPr>
          <p:spPr>
            <a:xfrm>
              <a:off x="37034" y="1507592"/>
              <a:ext cx="546101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2004</a:t>
              </a:r>
            </a:p>
          </p:txBody>
        </p:sp>
        <p:pic>
          <p:nvPicPr>
            <p:cNvPr id="326" name="pasted-image.jpg"/>
            <p:cNvPicPr/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3846479" y="579288"/>
              <a:ext cx="1333728" cy="160047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327" name="Shape 327"/>
            <p:cNvSpPr/>
            <p:nvPr/>
          </p:nvSpPr>
          <p:spPr>
            <a:xfrm>
              <a:off x="2304430" y="1917057"/>
              <a:ext cx="1142009" cy="3302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600" i="0"/>
              </a:lvl1pPr>
            </a:lstStyle>
            <a:p>
              <a:pPr lvl="0">
                <a:defRPr sz="1800"/>
              </a:pPr>
              <a:r>
                <a:rPr sz="1600"/>
                <a:t>now: UCSC</a:t>
              </a:r>
            </a:p>
          </p:txBody>
        </p:sp>
      </p:grpSp>
      <p:grpSp>
        <p:nvGrpSpPr>
          <p:cNvPr id="334" name="Group 334"/>
          <p:cNvGrpSpPr/>
          <p:nvPr/>
        </p:nvGrpSpPr>
        <p:grpSpPr>
          <a:xfrm>
            <a:off x="284425" y="3709680"/>
            <a:ext cx="6058613" cy="3459419"/>
            <a:chOff x="-279400" y="-330199"/>
            <a:chExt cx="6058611" cy="3459417"/>
          </a:xfrm>
        </p:grpSpPr>
        <p:grpSp>
          <p:nvGrpSpPr>
            <p:cNvPr id="332" name="Group 332"/>
            <p:cNvGrpSpPr/>
            <p:nvPr/>
          </p:nvGrpSpPr>
          <p:grpSpPr>
            <a:xfrm>
              <a:off x="-279400" y="-330200"/>
              <a:ext cx="6058612" cy="3459418"/>
              <a:chOff x="-279400" y="-330200"/>
              <a:chExt cx="6058611" cy="3459417"/>
            </a:xfrm>
          </p:grpSpPr>
          <p:pic>
            <p:nvPicPr>
              <p:cNvPr id="329" name="Picture 328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279400" y="-330200"/>
                <a:ext cx="5959872" cy="2558670"/>
              </a:xfrm>
              <a:prstGeom prst="rect">
                <a:avLst/>
              </a:prstGeom>
              <a:effectLst/>
            </p:spPr>
          </p:pic>
          <p:sp>
            <p:nvSpPr>
              <p:cNvPr id="330" name="Shape 330"/>
              <p:cNvSpPr/>
              <p:nvPr/>
            </p:nvSpPr>
            <p:spPr>
              <a:xfrm>
                <a:off x="320320" y="1458168"/>
                <a:ext cx="546101" cy="38100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defRPr sz="1800" i="0"/>
                </a:lvl1pPr>
              </a:lstStyle>
              <a:p>
                <a:pPr lvl="0"/>
                <a:r>
                  <a:t>2001</a:t>
                </a:r>
              </a:p>
            </p:txBody>
          </p:sp>
          <p:pic>
            <p:nvPicPr>
              <p:cNvPr id="331" name="pasted-image.jp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4198486" y="758130"/>
                <a:ext cx="1580726" cy="2371088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333" name="Shape 333"/>
            <p:cNvSpPr/>
            <p:nvPr/>
          </p:nvSpPr>
          <p:spPr>
            <a:xfrm>
              <a:off x="2915215" y="2044322"/>
              <a:ext cx="1203822" cy="3302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600" i="0"/>
              </a:lvl1pPr>
            </a:lstStyle>
            <a:p>
              <a:pPr lvl="0">
                <a:defRPr sz="1800"/>
              </a:pPr>
              <a:r>
                <a:rPr sz="1600"/>
                <a:t>now: UPenn</a:t>
              </a:r>
            </a:p>
          </p:txBody>
        </p:sp>
      </p:grpSp>
      <p:pic>
        <p:nvPicPr>
          <p:cNvPr id="335" name="Picture 334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69439" y="6039152"/>
            <a:ext cx="6058307" cy="1734902"/>
          </a:xfrm>
          <a:prstGeom prst="rect">
            <a:avLst/>
          </a:prstGeom>
        </p:spPr>
      </p:pic>
      <p:sp>
        <p:nvSpPr>
          <p:cNvPr id="336" name="Shape 336"/>
          <p:cNvSpPr/>
          <p:nvPr/>
        </p:nvSpPr>
        <p:spPr>
          <a:xfrm rot="1533212">
            <a:off x="2212748" y="947139"/>
            <a:ext cx="1360013" cy="1378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7" h="21600" extrusionOk="0">
                <a:moveTo>
                  <a:pt x="0" y="21600"/>
                </a:moveTo>
                <a:cubicBezTo>
                  <a:pt x="3077" y="20693"/>
                  <a:pt x="5174" y="17819"/>
                  <a:pt x="5119" y="14646"/>
                </a:cubicBezTo>
                <a:cubicBezTo>
                  <a:pt x="5071" y="11871"/>
                  <a:pt x="3972" y="8569"/>
                  <a:pt x="6452" y="7443"/>
                </a:cubicBezTo>
                <a:cubicBezTo>
                  <a:pt x="7877" y="6796"/>
                  <a:pt x="9372" y="7726"/>
                  <a:pt x="10855" y="8185"/>
                </a:cubicBezTo>
                <a:cubicBezTo>
                  <a:pt x="16226" y="9848"/>
                  <a:pt x="21600" y="5621"/>
                  <a:pt x="21261" y="0"/>
                </a:cubicBezTo>
              </a:path>
            </a:pathLst>
          </a:custGeom>
          <a:ln w="25400">
            <a:solidFill/>
            <a:prstDash val="sysDot"/>
            <a:miter lim="400000"/>
            <a:tailEnd type="triangle"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defRPr sz="32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346" name="Group 346"/>
          <p:cNvGrpSpPr/>
          <p:nvPr/>
        </p:nvGrpSpPr>
        <p:grpSpPr>
          <a:xfrm rot="19923373">
            <a:off x="833047" y="1548419"/>
            <a:ext cx="1681809" cy="1295723"/>
            <a:chOff x="0" y="0"/>
            <a:chExt cx="1681807" cy="1295721"/>
          </a:xfrm>
        </p:grpSpPr>
        <p:sp>
          <p:nvSpPr>
            <p:cNvPr id="337" name="Shape 337"/>
            <p:cNvSpPr/>
            <p:nvPr/>
          </p:nvSpPr>
          <p:spPr>
            <a:xfrm rot="21600000">
              <a:off x="1560506" y="2672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 rot="21600000">
              <a:off x="1560506" y="7941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345" name="Group 345"/>
            <p:cNvGrpSpPr/>
            <p:nvPr/>
          </p:nvGrpSpPr>
          <p:grpSpPr>
            <a:xfrm rot="21600000">
              <a:off x="-1" y="-1"/>
              <a:ext cx="1550768" cy="1295723"/>
              <a:chOff x="0" y="0"/>
              <a:chExt cx="1550766" cy="1295721"/>
            </a:xfrm>
          </p:grpSpPr>
          <p:sp>
            <p:nvSpPr>
              <p:cNvPr id="339" name="Shape 339"/>
              <p:cNvSpPr/>
              <p:nvPr/>
            </p:nvSpPr>
            <p:spPr>
              <a:xfrm flipH="1">
                <a:off x="320053" y="94942"/>
                <a:ext cx="1" cy="1081666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 rot="21600000">
                <a:off x="-1" y="206779"/>
                <a:ext cx="1374334" cy="878753"/>
              </a:xfrm>
              <a:prstGeom prst="roundRect">
                <a:avLst>
                  <a:gd name="adj" fmla="val 6387"/>
                </a:avLst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 rot="21600000">
                <a:off x="109131" y="-1"/>
                <a:ext cx="421846" cy="166896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 flipV="1">
                <a:off x="387075" y="376296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 flipV="1">
                <a:off x="387075" y="903195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 rot="21600000">
                <a:off x="109131" y="1128827"/>
                <a:ext cx="421846" cy="166895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pic>
        <p:nvPicPr>
          <p:cNvPr id="347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62865" y="2244930"/>
            <a:ext cx="257889" cy="25202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88" name="Group 388"/>
          <p:cNvGrpSpPr/>
          <p:nvPr/>
        </p:nvGrpSpPr>
        <p:grpSpPr>
          <a:xfrm>
            <a:off x="4360333" y="202053"/>
            <a:ext cx="4539835" cy="3580608"/>
            <a:chOff x="0" y="101599"/>
            <a:chExt cx="4539833" cy="3580606"/>
          </a:xfrm>
        </p:grpSpPr>
        <p:grpSp>
          <p:nvGrpSpPr>
            <p:cNvPr id="384" name="Group 384"/>
            <p:cNvGrpSpPr/>
            <p:nvPr/>
          </p:nvGrpSpPr>
          <p:grpSpPr>
            <a:xfrm>
              <a:off x="1097232" y="977698"/>
              <a:ext cx="3442602" cy="2704509"/>
              <a:chOff x="0" y="0"/>
              <a:chExt cx="3442600" cy="2704507"/>
            </a:xfrm>
          </p:grpSpPr>
          <p:grpSp>
            <p:nvGrpSpPr>
              <p:cNvPr id="359" name="Group 359"/>
              <p:cNvGrpSpPr/>
              <p:nvPr/>
            </p:nvGrpSpPr>
            <p:grpSpPr>
              <a:xfrm>
                <a:off x="0" y="1786358"/>
                <a:ext cx="1524247" cy="918150"/>
                <a:chOff x="0" y="0"/>
                <a:chExt cx="1524246" cy="918149"/>
              </a:xfrm>
            </p:grpSpPr>
            <p:sp>
              <p:nvSpPr>
                <p:cNvPr id="348" name="Shape 348"/>
                <p:cNvSpPr/>
                <p:nvPr/>
              </p:nvSpPr>
              <p:spPr>
                <a:xfrm>
                  <a:off x="775408" y="543958"/>
                  <a:ext cx="748839" cy="21067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ysDot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358" name="Group 358"/>
                <p:cNvGrpSpPr/>
                <p:nvPr/>
              </p:nvGrpSpPr>
              <p:grpSpPr>
                <a:xfrm rot="923159">
                  <a:off x="76762" y="108244"/>
                  <a:ext cx="910734" cy="701661"/>
                  <a:chOff x="0" y="0"/>
                  <a:chExt cx="910733" cy="701660"/>
                </a:xfrm>
              </p:grpSpPr>
              <p:sp>
                <p:nvSpPr>
                  <p:cNvPr id="349" name="Shape 349"/>
                  <p:cNvSpPr/>
                  <p:nvPr/>
                </p:nvSpPr>
                <p:spPr>
                  <a:xfrm>
                    <a:off x="845047" y="144730"/>
                    <a:ext cx="65687" cy="1180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350" name="Shape 350"/>
                  <p:cNvSpPr/>
                  <p:nvPr/>
                </p:nvSpPr>
                <p:spPr>
                  <a:xfrm>
                    <a:off x="845047" y="430058"/>
                    <a:ext cx="65687" cy="1180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grpSp>
                <p:nvGrpSpPr>
                  <p:cNvPr id="357" name="Group 357"/>
                  <p:cNvGrpSpPr/>
                  <p:nvPr/>
                </p:nvGrpSpPr>
                <p:grpSpPr>
                  <a:xfrm>
                    <a:off x="0" y="0"/>
                    <a:ext cx="839773" cy="701661"/>
                    <a:chOff x="0" y="0"/>
                    <a:chExt cx="839772" cy="701660"/>
                  </a:xfrm>
                </p:grpSpPr>
                <p:sp>
                  <p:nvSpPr>
                    <p:cNvPr id="351" name="Shape 351"/>
                    <p:cNvSpPr/>
                    <p:nvPr/>
                  </p:nvSpPr>
                  <p:spPr>
                    <a:xfrm flipH="1">
                      <a:off x="173315" y="51413"/>
                      <a:ext cx="1" cy="585745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52" name="Shape 352"/>
                    <p:cNvSpPr/>
                    <p:nvPr/>
                  </p:nvSpPr>
                  <p:spPr>
                    <a:xfrm>
                      <a:off x="0" y="111975"/>
                      <a:ext cx="744230" cy="475864"/>
                    </a:xfrm>
                    <a:prstGeom prst="roundRect">
                      <a:avLst>
                        <a:gd name="adj" fmla="val 6387"/>
                      </a:avLst>
                    </a:prstGeom>
                    <a:solidFill>
                      <a:srgbClr val="DCDEE0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53" name="Shape 353"/>
                    <p:cNvSpPr/>
                    <p:nvPr/>
                  </p:nvSpPr>
                  <p:spPr>
                    <a:xfrm>
                      <a:off x="59096" y="0"/>
                      <a:ext cx="228439" cy="90377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54" name="Shape 354"/>
                    <p:cNvSpPr/>
                    <p:nvPr/>
                  </p:nvSpPr>
                  <p:spPr>
                    <a:xfrm>
                      <a:off x="209609" y="203772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55" name="Shape 355"/>
                    <p:cNvSpPr/>
                    <p:nvPr/>
                  </p:nvSpPr>
                  <p:spPr>
                    <a:xfrm>
                      <a:off x="209609" y="489099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56" name="Shape 356"/>
                    <p:cNvSpPr/>
                    <p:nvPr/>
                  </p:nvSpPr>
                  <p:spPr>
                    <a:xfrm>
                      <a:off x="59096" y="611283"/>
                      <a:ext cx="228439" cy="90378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371" name="Group 371"/>
              <p:cNvGrpSpPr/>
              <p:nvPr/>
            </p:nvGrpSpPr>
            <p:grpSpPr>
              <a:xfrm>
                <a:off x="1843064" y="1249391"/>
                <a:ext cx="1599537" cy="897344"/>
                <a:chOff x="0" y="0"/>
                <a:chExt cx="1599536" cy="897342"/>
              </a:xfrm>
            </p:grpSpPr>
            <p:grpSp>
              <p:nvGrpSpPr>
                <p:cNvPr id="369" name="Group 369"/>
                <p:cNvGrpSpPr/>
                <p:nvPr/>
              </p:nvGrpSpPr>
              <p:grpSpPr>
                <a:xfrm rot="20778245">
                  <a:off x="70117" y="97841"/>
                  <a:ext cx="910735" cy="701661"/>
                  <a:chOff x="0" y="0"/>
                  <a:chExt cx="910733" cy="701660"/>
                </a:xfrm>
              </p:grpSpPr>
              <p:sp>
                <p:nvSpPr>
                  <p:cNvPr id="360" name="Shape 360"/>
                  <p:cNvSpPr/>
                  <p:nvPr/>
                </p:nvSpPr>
                <p:spPr>
                  <a:xfrm>
                    <a:off x="845047" y="144730"/>
                    <a:ext cx="65687" cy="1180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361" name="Shape 361"/>
                  <p:cNvSpPr/>
                  <p:nvPr/>
                </p:nvSpPr>
                <p:spPr>
                  <a:xfrm>
                    <a:off x="845047" y="430058"/>
                    <a:ext cx="65687" cy="1180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grpSp>
                <p:nvGrpSpPr>
                  <p:cNvPr id="368" name="Group 368"/>
                  <p:cNvGrpSpPr/>
                  <p:nvPr/>
                </p:nvGrpSpPr>
                <p:grpSpPr>
                  <a:xfrm>
                    <a:off x="0" y="0"/>
                    <a:ext cx="839773" cy="701661"/>
                    <a:chOff x="0" y="0"/>
                    <a:chExt cx="839772" cy="701660"/>
                  </a:xfrm>
                </p:grpSpPr>
                <p:sp>
                  <p:nvSpPr>
                    <p:cNvPr id="362" name="Shape 362"/>
                    <p:cNvSpPr/>
                    <p:nvPr/>
                  </p:nvSpPr>
                  <p:spPr>
                    <a:xfrm flipH="1">
                      <a:off x="173315" y="51413"/>
                      <a:ext cx="1" cy="585745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63" name="Shape 363"/>
                    <p:cNvSpPr/>
                    <p:nvPr/>
                  </p:nvSpPr>
                  <p:spPr>
                    <a:xfrm>
                      <a:off x="0" y="111975"/>
                      <a:ext cx="744230" cy="475864"/>
                    </a:xfrm>
                    <a:prstGeom prst="roundRect">
                      <a:avLst>
                        <a:gd name="adj" fmla="val 6387"/>
                      </a:avLst>
                    </a:prstGeom>
                    <a:solidFill>
                      <a:srgbClr val="DCDEE0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64" name="Shape 364"/>
                    <p:cNvSpPr/>
                    <p:nvPr/>
                  </p:nvSpPr>
                  <p:spPr>
                    <a:xfrm>
                      <a:off x="59096" y="0"/>
                      <a:ext cx="228439" cy="90377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65" name="Shape 365"/>
                    <p:cNvSpPr/>
                    <p:nvPr/>
                  </p:nvSpPr>
                  <p:spPr>
                    <a:xfrm>
                      <a:off x="209609" y="203772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66" name="Shape 366"/>
                    <p:cNvSpPr/>
                    <p:nvPr/>
                  </p:nvSpPr>
                  <p:spPr>
                    <a:xfrm>
                      <a:off x="209609" y="489099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67" name="Shape 367"/>
                    <p:cNvSpPr/>
                    <p:nvPr/>
                  </p:nvSpPr>
                  <p:spPr>
                    <a:xfrm>
                      <a:off x="59096" y="611283"/>
                      <a:ext cx="228439" cy="90378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70" name="Shape 370"/>
                <p:cNvSpPr/>
                <p:nvPr/>
              </p:nvSpPr>
              <p:spPr>
                <a:xfrm flipV="1">
                  <a:off x="804323" y="173053"/>
                  <a:ext cx="795214" cy="210643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ysDot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383" name="Group 383"/>
              <p:cNvGrpSpPr/>
              <p:nvPr/>
            </p:nvGrpSpPr>
            <p:grpSpPr>
              <a:xfrm>
                <a:off x="92453" y="-1"/>
                <a:ext cx="1446637" cy="1046628"/>
                <a:chOff x="0" y="0"/>
                <a:chExt cx="1446635" cy="1046626"/>
              </a:xfrm>
            </p:grpSpPr>
            <p:grpSp>
              <p:nvGrpSpPr>
                <p:cNvPr id="381" name="Group 381"/>
                <p:cNvGrpSpPr/>
                <p:nvPr/>
              </p:nvGrpSpPr>
              <p:grpSpPr>
                <a:xfrm rot="19923373">
                  <a:off x="111308" y="172483"/>
                  <a:ext cx="910735" cy="701661"/>
                  <a:chOff x="0" y="0"/>
                  <a:chExt cx="910733" cy="701660"/>
                </a:xfrm>
              </p:grpSpPr>
              <p:sp>
                <p:nvSpPr>
                  <p:cNvPr id="372" name="Shape 372"/>
                  <p:cNvSpPr/>
                  <p:nvPr/>
                </p:nvSpPr>
                <p:spPr>
                  <a:xfrm>
                    <a:off x="845047" y="144730"/>
                    <a:ext cx="65687" cy="1180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373" name="Shape 373"/>
                  <p:cNvSpPr/>
                  <p:nvPr/>
                </p:nvSpPr>
                <p:spPr>
                  <a:xfrm>
                    <a:off x="845047" y="430058"/>
                    <a:ext cx="65687" cy="1180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grpSp>
                <p:nvGrpSpPr>
                  <p:cNvPr id="380" name="Group 380"/>
                  <p:cNvGrpSpPr/>
                  <p:nvPr/>
                </p:nvGrpSpPr>
                <p:grpSpPr>
                  <a:xfrm>
                    <a:off x="0" y="0"/>
                    <a:ext cx="839773" cy="701661"/>
                    <a:chOff x="0" y="0"/>
                    <a:chExt cx="839772" cy="701660"/>
                  </a:xfrm>
                </p:grpSpPr>
                <p:sp>
                  <p:nvSpPr>
                    <p:cNvPr id="374" name="Shape 374"/>
                    <p:cNvSpPr/>
                    <p:nvPr/>
                  </p:nvSpPr>
                  <p:spPr>
                    <a:xfrm flipH="1">
                      <a:off x="173315" y="51413"/>
                      <a:ext cx="1" cy="585745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75" name="Shape 375"/>
                    <p:cNvSpPr/>
                    <p:nvPr/>
                  </p:nvSpPr>
                  <p:spPr>
                    <a:xfrm>
                      <a:off x="0" y="111975"/>
                      <a:ext cx="744230" cy="475864"/>
                    </a:xfrm>
                    <a:prstGeom prst="roundRect">
                      <a:avLst>
                        <a:gd name="adj" fmla="val 6387"/>
                      </a:avLst>
                    </a:prstGeom>
                    <a:solidFill>
                      <a:srgbClr val="DCDEE0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76" name="Shape 376"/>
                    <p:cNvSpPr/>
                    <p:nvPr/>
                  </p:nvSpPr>
                  <p:spPr>
                    <a:xfrm>
                      <a:off x="59096" y="0"/>
                      <a:ext cx="228439" cy="90377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77" name="Shape 377"/>
                    <p:cNvSpPr/>
                    <p:nvPr/>
                  </p:nvSpPr>
                  <p:spPr>
                    <a:xfrm>
                      <a:off x="209609" y="203772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78" name="Shape 378"/>
                    <p:cNvSpPr/>
                    <p:nvPr/>
                  </p:nvSpPr>
                  <p:spPr>
                    <a:xfrm>
                      <a:off x="209609" y="489099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379" name="Shape 379"/>
                    <p:cNvSpPr/>
                    <p:nvPr/>
                  </p:nvSpPr>
                  <p:spPr>
                    <a:xfrm>
                      <a:off x="59096" y="611283"/>
                      <a:ext cx="228439" cy="90378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82" name="Shape 382"/>
                <p:cNvSpPr/>
                <p:nvPr/>
              </p:nvSpPr>
              <p:spPr>
                <a:xfrm flipV="1">
                  <a:off x="808684" y="69473"/>
                  <a:ext cx="637952" cy="33171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ysDot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grpSp>
          <p:nvGrpSpPr>
            <p:cNvPr id="387" name="Group 387"/>
            <p:cNvGrpSpPr/>
            <p:nvPr/>
          </p:nvGrpSpPr>
          <p:grpSpPr>
            <a:xfrm>
              <a:off x="-1" y="101599"/>
              <a:ext cx="2953201" cy="848361"/>
              <a:chOff x="0" y="0"/>
              <a:chExt cx="2953199" cy="848360"/>
            </a:xfrm>
          </p:grpSpPr>
          <p:sp>
            <p:nvSpPr>
              <p:cNvPr id="385" name="Shape 385"/>
              <p:cNvSpPr/>
              <p:nvPr/>
            </p:nvSpPr>
            <p:spPr>
              <a:xfrm>
                <a:off x="1163343" y="-1"/>
                <a:ext cx="1789857" cy="84836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lvl="0" algn="l">
                  <a:lnSpc>
                    <a:spcPct val="90000"/>
                  </a:lnSpc>
                  <a:defRPr sz="1800" i="0"/>
                </a:pPr>
                <a:r>
                  <a:rPr sz="2400" b="1"/>
                  <a:t>Distributed </a:t>
                </a:r>
                <a:br>
                  <a:rPr sz="2400" b="1"/>
                </a:br>
                <a:r>
                  <a:rPr sz="2400" b="1"/>
                  <a:t>Control</a:t>
                </a:r>
              </a:p>
            </p:txBody>
          </p:sp>
          <p:sp>
            <p:nvSpPr>
              <p:cNvPr id="386" name="Shape 386"/>
              <p:cNvSpPr/>
              <p:nvPr/>
            </p:nvSpPr>
            <p:spPr>
              <a:xfrm flipV="1">
                <a:off x="0" y="381676"/>
                <a:ext cx="575110" cy="1"/>
              </a:xfrm>
              <a:prstGeom prst="line">
                <a:avLst/>
              </a:prstGeom>
              <a:noFill/>
              <a:ln w="63500" cap="flat">
                <a:solidFill>
                  <a:srgbClr val="DCDEE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grpSp>
        <p:nvGrpSpPr>
          <p:cNvPr id="399" name="Group 399"/>
          <p:cNvGrpSpPr/>
          <p:nvPr/>
        </p:nvGrpSpPr>
        <p:grpSpPr>
          <a:xfrm>
            <a:off x="8068733" y="207564"/>
            <a:ext cx="4276762" cy="3181680"/>
            <a:chOff x="0" y="0"/>
            <a:chExt cx="4276760" cy="3181679"/>
          </a:xfrm>
        </p:grpSpPr>
        <p:sp>
          <p:nvSpPr>
            <p:cNvPr id="389" name="Shape 389"/>
            <p:cNvSpPr/>
            <p:nvPr/>
          </p:nvSpPr>
          <p:spPr>
            <a:xfrm flipV="1">
              <a:off x="1773352" y="1350806"/>
              <a:ext cx="1010713" cy="1010713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 flipH="1" flipV="1">
              <a:off x="2801131" y="1242932"/>
              <a:ext cx="380292" cy="923387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 flipH="1" flipV="1">
              <a:off x="1670169" y="2417996"/>
              <a:ext cx="884499" cy="629340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962457" y="-1"/>
              <a:ext cx="3314304" cy="84836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 algn="l">
                <a:lnSpc>
                  <a:spcPct val="90000"/>
                </a:lnSpc>
                <a:defRPr sz="1800" i="0"/>
              </a:pPr>
              <a:r>
                <a:rPr sz="2400" b="1"/>
                <a:t>Dynamics and Control </a:t>
              </a:r>
              <a:br>
                <a:rPr sz="2400" b="1"/>
              </a:br>
              <a:r>
                <a:rPr sz="2400" b="1"/>
                <a:t>of Information Flows</a:t>
              </a:r>
            </a:p>
          </p:txBody>
        </p:sp>
        <p:sp>
          <p:nvSpPr>
            <p:cNvPr id="393" name="Shape 393"/>
            <p:cNvSpPr/>
            <p:nvPr/>
          </p:nvSpPr>
          <p:spPr>
            <a:xfrm flipH="1">
              <a:off x="1642100" y="2165008"/>
              <a:ext cx="1580510" cy="202169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2663422" y="1176732"/>
              <a:ext cx="309181" cy="30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3014402" y="2027933"/>
              <a:ext cx="309180" cy="30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1514700" y="2249029"/>
              <a:ext cx="309181" cy="30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2418258" y="2872499"/>
              <a:ext cx="309180" cy="30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 flipV="1">
              <a:off x="0" y="376166"/>
              <a:ext cx="575110" cy="1"/>
            </a:xfrm>
            <a:prstGeom prst="line">
              <a:avLst/>
            </a:prstGeom>
            <a:noFill/>
            <a:ln w="63500" cap="flat">
              <a:solidFill>
                <a:srgbClr val="DCDEE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pic>
        <p:nvPicPr>
          <p:cNvPr id="400" name="pasted-image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30002" y="7498523"/>
            <a:ext cx="1364615" cy="1949449"/>
          </a:xfrm>
          <a:prstGeom prst="rect">
            <a:avLst/>
          </a:prstGeom>
          <a:ln w="3175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401" name="Picture 400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-4497" y="8090796"/>
            <a:ext cx="6776589" cy="12656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2" animBg="1" advAuto="0"/>
      <p:bldP spid="321" grpId="8" animBg="1" advAuto="0"/>
      <p:bldP spid="322" grpId="9" animBg="1" advAuto="0"/>
      <p:bldP spid="328" grpId="10" animBg="1" advAuto="0"/>
      <p:bldP spid="334" grpId="4" animBg="1" advAuto="0"/>
      <p:bldP spid="335" grpId="5" animBg="1" advAuto="0"/>
      <p:bldP spid="388" grpId="1" animBg="1" advAuto="0"/>
      <p:bldP spid="399" grpId="3" animBg="1" advAuto="0"/>
      <p:bldP spid="400" grpId="6" animBg="1" advAuto="0"/>
      <p:bldP spid="401" grpId="7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6</a:t>
            </a:fld>
            <a:endParaRPr sz="2400" b="1">
              <a:solidFill>
                <a:srgbClr val="A6AAA9"/>
              </a:solidFill>
            </a:endParaRPr>
          </a:p>
        </p:txBody>
      </p:sp>
      <p:grpSp>
        <p:nvGrpSpPr>
          <p:cNvPr id="408" name="Group 408"/>
          <p:cNvGrpSpPr/>
          <p:nvPr/>
        </p:nvGrpSpPr>
        <p:grpSpPr>
          <a:xfrm>
            <a:off x="6667765" y="5521532"/>
            <a:ext cx="5360455" cy="2312206"/>
            <a:chOff x="-279400" y="-330200"/>
            <a:chExt cx="5360454" cy="2312205"/>
          </a:xfrm>
        </p:grpSpPr>
        <p:pic>
          <p:nvPicPr>
            <p:cNvPr id="404" name="Picture 403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79400" y="-330200"/>
              <a:ext cx="5048391" cy="2167376"/>
            </a:xfrm>
            <a:prstGeom prst="rect">
              <a:avLst/>
            </a:prstGeom>
            <a:effectLst/>
          </p:spPr>
        </p:pic>
        <p:sp>
          <p:nvSpPr>
            <p:cNvPr id="405" name="Shape 405"/>
            <p:cNvSpPr/>
            <p:nvPr/>
          </p:nvSpPr>
          <p:spPr>
            <a:xfrm>
              <a:off x="459119" y="1118405"/>
              <a:ext cx="546101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2007</a:t>
              </a:r>
            </a:p>
          </p:txBody>
        </p:sp>
        <p:sp>
          <p:nvSpPr>
            <p:cNvPr id="406" name="Shape 406"/>
            <p:cNvSpPr/>
            <p:nvPr/>
          </p:nvSpPr>
          <p:spPr>
            <a:xfrm>
              <a:off x="1925333" y="1601005"/>
              <a:ext cx="1085007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MIT</a:t>
              </a:r>
            </a:p>
          </p:txBody>
        </p:sp>
        <p:pic>
          <p:nvPicPr>
            <p:cNvPr id="407" name="pasted-image.jpg"/>
            <p:cNvPicPr/>
            <p:nvPr/>
          </p:nvPicPr>
          <p:blipFill>
            <a:blip r:embed="rId3">
              <a:extLst/>
            </a:blip>
            <a:srcRect t="8920" r="7529" b="53760"/>
            <a:stretch>
              <a:fillRect/>
            </a:stretch>
          </p:blipFill>
          <p:spPr>
            <a:xfrm>
              <a:off x="3164151" y="574798"/>
              <a:ext cx="1916904" cy="116042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413" name="Group 413"/>
          <p:cNvGrpSpPr/>
          <p:nvPr/>
        </p:nvGrpSpPr>
        <p:grpSpPr>
          <a:xfrm>
            <a:off x="-68425" y="3454023"/>
            <a:ext cx="6912006" cy="2401405"/>
            <a:chOff x="-279400" y="-330200"/>
            <a:chExt cx="6912004" cy="2401403"/>
          </a:xfrm>
        </p:grpSpPr>
        <p:pic>
          <p:nvPicPr>
            <p:cNvPr id="409" name="Picture 408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79400" y="-330200"/>
              <a:ext cx="6912005" cy="2296030"/>
            </a:xfrm>
            <a:prstGeom prst="rect">
              <a:avLst/>
            </a:prstGeom>
            <a:effectLst/>
          </p:spPr>
        </p:pic>
        <p:sp>
          <p:nvSpPr>
            <p:cNvPr id="410" name="Shape 410"/>
            <p:cNvSpPr/>
            <p:nvPr/>
          </p:nvSpPr>
          <p:spPr>
            <a:xfrm>
              <a:off x="98187" y="1179313"/>
              <a:ext cx="939677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2007, EE</a:t>
              </a:r>
            </a:p>
          </p:txBody>
        </p:sp>
        <p:pic>
          <p:nvPicPr>
            <p:cNvPr id="411" name="pasted-image.jpg"/>
            <p:cNvPicPr/>
            <p:nvPr/>
          </p:nvPicPr>
          <p:blipFill>
            <a:blip r:embed="rId5">
              <a:extLst/>
            </a:blip>
            <a:srcRect l="18597" t="10698"/>
            <a:stretch>
              <a:fillRect/>
            </a:stretch>
          </p:blipFill>
          <p:spPr>
            <a:xfrm>
              <a:off x="4586382" y="452945"/>
              <a:ext cx="1475119" cy="161825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412" name="Shape 412"/>
            <p:cNvSpPr/>
            <p:nvPr/>
          </p:nvSpPr>
          <p:spPr>
            <a:xfrm>
              <a:off x="2267723" y="1674613"/>
              <a:ext cx="2188605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now: U. Notre Dame</a:t>
              </a:r>
            </a:p>
          </p:txBody>
        </p:sp>
      </p:grpSp>
      <p:grpSp>
        <p:nvGrpSpPr>
          <p:cNvPr id="417" name="Group 417"/>
          <p:cNvGrpSpPr/>
          <p:nvPr/>
        </p:nvGrpSpPr>
        <p:grpSpPr>
          <a:xfrm>
            <a:off x="330663" y="5717520"/>
            <a:ext cx="4995183" cy="2205204"/>
            <a:chOff x="-279400" y="-330200"/>
            <a:chExt cx="4995182" cy="2205202"/>
          </a:xfrm>
        </p:grpSpPr>
        <p:pic>
          <p:nvPicPr>
            <p:cNvPr id="414" name="Picture 413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79400" y="-330200"/>
              <a:ext cx="4599365" cy="2205203"/>
            </a:xfrm>
            <a:prstGeom prst="rect">
              <a:avLst/>
            </a:prstGeom>
            <a:effectLst/>
          </p:spPr>
        </p:pic>
        <p:sp>
          <p:nvSpPr>
            <p:cNvPr id="415" name="Shape 415"/>
            <p:cNvSpPr/>
            <p:nvPr/>
          </p:nvSpPr>
          <p:spPr>
            <a:xfrm>
              <a:off x="1882093" y="922622"/>
              <a:ext cx="2833690" cy="57178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lnSpc>
                  <a:spcPct val="90000"/>
                </a:lnSpc>
                <a:defRPr sz="1800" i="0"/>
              </a:pPr>
              <a:r>
                <a:rPr sz="1600"/>
                <a:t>now: Silvus </a:t>
              </a:r>
              <a:br>
                <a:rPr sz="1600"/>
              </a:br>
              <a:r>
                <a:rPr sz="1600"/>
                <a:t>Technologies</a:t>
              </a:r>
            </a:p>
          </p:txBody>
        </p:sp>
        <p:sp>
          <p:nvSpPr>
            <p:cNvPr id="416" name="Shape 416"/>
            <p:cNvSpPr/>
            <p:nvPr/>
          </p:nvSpPr>
          <p:spPr>
            <a:xfrm>
              <a:off x="-4791" y="993300"/>
              <a:ext cx="1108780" cy="50086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 i="0"/>
              </a:lvl1pPr>
            </a:lstStyle>
            <a:p>
              <a:pPr lvl="0"/>
              <a:r>
                <a:t>2007, EE</a:t>
              </a:r>
            </a:p>
          </p:txBody>
        </p:sp>
      </p:grpSp>
      <p:grpSp>
        <p:nvGrpSpPr>
          <p:cNvPr id="422" name="Group 422"/>
          <p:cNvGrpSpPr/>
          <p:nvPr/>
        </p:nvGrpSpPr>
        <p:grpSpPr>
          <a:xfrm>
            <a:off x="6723653" y="3668209"/>
            <a:ext cx="5733220" cy="2047299"/>
            <a:chOff x="-279400" y="-330199"/>
            <a:chExt cx="5733219" cy="2047297"/>
          </a:xfrm>
        </p:grpSpPr>
        <p:grpSp>
          <p:nvGrpSpPr>
            <p:cNvPr id="420" name="Group 420"/>
            <p:cNvGrpSpPr/>
            <p:nvPr/>
          </p:nvGrpSpPr>
          <p:grpSpPr>
            <a:xfrm>
              <a:off x="-279401" y="-330200"/>
              <a:ext cx="5631242" cy="2047298"/>
              <a:chOff x="-279400" y="-330199"/>
              <a:chExt cx="5631240" cy="2047297"/>
            </a:xfrm>
          </p:grpSpPr>
          <p:pic>
            <p:nvPicPr>
              <p:cNvPr id="418" name="Picture 417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279400" y="-330200"/>
                <a:ext cx="5631241" cy="2047298"/>
              </a:xfrm>
              <a:prstGeom prst="rect">
                <a:avLst/>
              </a:prstGeom>
              <a:effectLst/>
            </p:spPr>
          </p:pic>
          <p:sp>
            <p:nvSpPr>
              <p:cNvPr id="419" name="Shape 419"/>
              <p:cNvSpPr/>
              <p:nvPr/>
            </p:nvSpPr>
            <p:spPr>
              <a:xfrm>
                <a:off x="99457" y="939875"/>
                <a:ext cx="1213185" cy="40518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>
                  <a:defRPr sz="1800" i="0"/>
                </a:lvl1pPr>
              </a:lstStyle>
              <a:p>
                <a:pPr lvl="0"/>
                <a:r>
                  <a:t>2007, EE</a:t>
                </a:r>
              </a:p>
            </p:txBody>
          </p:sp>
        </p:grpSp>
        <p:sp>
          <p:nvSpPr>
            <p:cNvPr id="421" name="Shape 421"/>
            <p:cNvSpPr/>
            <p:nvPr/>
          </p:nvSpPr>
          <p:spPr>
            <a:xfrm>
              <a:off x="2486118" y="869213"/>
              <a:ext cx="2967702" cy="48673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700" i="0"/>
              </a:lvl1pPr>
            </a:lstStyle>
            <a:p>
              <a:pPr lvl="0">
                <a:defRPr sz="1800"/>
              </a:pPr>
              <a:r>
                <a:rPr sz="1700"/>
                <a:t>now: Shape Security</a:t>
              </a:r>
            </a:p>
          </p:txBody>
        </p:sp>
      </p:grpSp>
      <p:grpSp>
        <p:nvGrpSpPr>
          <p:cNvPr id="427" name="Group 427"/>
          <p:cNvGrpSpPr/>
          <p:nvPr/>
        </p:nvGrpSpPr>
        <p:grpSpPr>
          <a:xfrm>
            <a:off x="6935591" y="7580852"/>
            <a:ext cx="5119773" cy="2280351"/>
            <a:chOff x="0" y="-330200"/>
            <a:chExt cx="5119772" cy="2280349"/>
          </a:xfrm>
        </p:grpSpPr>
        <p:pic>
          <p:nvPicPr>
            <p:cNvPr id="423" name="Picture 422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891" y="-330200"/>
              <a:ext cx="5080882" cy="2173967"/>
            </a:xfrm>
            <a:prstGeom prst="rect">
              <a:avLst/>
            </a:prstGeom>
            <a:effectLst/>
          </p:spPr>
        </p:pic>
        <p:pic>
          <p:nvPicPr>
            <p:cNvPr id="424" name="Screen Shot 2014-08-03 at 11.46.11 AM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616984" y="549991"/>
              <a:ext cx="1209455" cy="125087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425" name="Shape 425"/>
            <p:cNvSpPr/>
            <p:nvPr/>
          </p:nvSpPr>
          <p:spPr>
            <a:xfrm>
              <a:off x="1464733" y="1395629"/>
              <a:ext cx="1994808" cy="55452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400" i="0"/>
              </a:lvl1pPr>
            </a:lstStyle>
            <a:p>
              <a:pPr lvl="0">
                <a:defRPr sz="1800"/>
              </a:pPr>
              <a:r>
                <a:rPr sz="1400"/>
                <a:t>now: HKUST</a:t>
              </a:r>
            </a:p>
          </p:txBody>
        </p:sp>
        <p:sp>
          <p:nvSpPr>
            <p:cNvPr id="426" name="Shape 426"/>
            <p:cNvSpPr/>
            <p:nvPr/>
          </p:nvSpPr>
          <p:spPr>
            <a:xfrm>
              <a:off x="0" y="997696"/>
              <a:ext cx="2031783" cy="55452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700" i="0"/>
              </a:lvl1pPr>
            </a:lstStyle>
            <a:p>
              <a:pPr lvl="0">
                <a:defRPr sz="1800"/>
              </a:pPr>
              <a:r>
                <a:rPr sz="1700"/>
                <a:t>2009</a:t>
              </a:r>
            </a:p>
          </p:txBody>
        </p:sp>
      </p:grpSp>
      <p:grpSp>
        <p:nvGrpSpPr>
          <p:cNvPr id="432" name="Group 432"/>
          <p:cNvGrpSpPr/>
          <p:nvPr/>
        </p:nvGrpSpPr>
        <p:grpSpPr>
          <a:xfrm>
            <a:off x="1199885" y="7436115"/>
            <a:ext cx="4472552" cy="2356844"/>
            <a:chOff x="-279400" y="-330200"/>
            <a:chExt cx="4472551" cy="2356843"/>
          </a:xfrm>
        </p:grpSpPr>
        <p:pic>
          <p:nvPicPr>
            <p:cNvPr id="428" name="Picture 427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79400" y="-330200"/>
              <a:ext cx="4447810" cy="2260841"/>
            </a:xfrm>
            <a:prstGeom prst="rect">
              <a:avLst/>
            </a:prstGeom>
            <a:effectLst/>
          </p:spPr>
        </p:pic>
        <p:pic>
          <p:nvPicPr>
            <p:cNvPr id="429" name="pasted-image.jpg"/>
            <p:cNvPicPr/>
            <p:nvPr/>
          </p:nvPicPr>
          <p:blipFill>
            <a:blip r:embed="rId11">
              <a:extLst/>
            </a:blip>
            <a:srcRect l="11307" t="5011" r="25522" b="26356"/>
            <a:stretch>
              <a:fillRect/>
            </a:stretch>
          </p:blipFill>
          <p:spPr>
            <a:xfrm>
              <a:off x="3094541" y="682344"/>
              <a:ext cx="1098611" cy="119359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430" name="Shape 430"/>
            <p:cNvSpPr/>
            <p:nvPr/>
          </p:nvSpPr>
          <p:spPr>
            <a:xfrm>
              <a:off x="714825" y="1509016"/>
              <a:ext cx="3156084" cy="51762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700" i="0"/>
              </a:lvl1pPr>
            </a:lstStyle>
            <a:p>
              <a:pPr lvl="0">
                <a:defRPr sz="1800"/>
              </a:pPr>
              <a:r>
                <a:rPr sz="1700"/>
                <a:t>now: McKinsey</a:t>
              </a:r>
            </a:p>
          </p:txBody>
        </p:sp>
        <p:sp>
          <p:nvSpPr>
            <p:cNvPr id="431" name="Shape 431"/>
            <p:cNvSpPr/>
            <p:nvPr/>
          </p:nvSpPr>
          <p:spPr>
            <a:xfrm>
              <a:off x="-94451" y="931464"/>
              <a:ext cx="1460705" cy="55915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 i="0"/>
              </a:lvl1pPr>
            </a:lstStyle>
            <a:p>
              <a:pPr lvl="0"/>
              <a:r>
                <a:t>2008, ME</a:t>
              </a:r>
            </a:p>
          </p:txBody>
        </p:sp>
      </p:grpSp>
      <p:sp>
        <p:nvSpPr>
          <p:cNvPr id="433" name="Shape 433"/>
          <p:cNvSpPr/>
          <p:nvPr/>
        </p:nvSpPr>
        <p:spPr>
          <a:xfrm>
            <a:off x="-2269729" y="4483100"/>
            <a:ext cx="1643858" cy="48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/>
            </a:pPr>
            <a:r>
              <a:rPr sz="2400" i="1"/>
              <a:t>with Hassibi</a:t>
            </a:r>
          </a:p>
        </p:txBody>
      </p:sp>
      <p:grpSp>
        <p:nvGrpSpPr>
          <p:cNvPr id="437" name="Group 437"/>
          <p:cNvGrpSpPr/>
          <p:nvPr/>
        </p:nvGrpSpPr>
        <p:grpSpPr>
          <a:xfrm>
            <a:off x="5714954" y="1755794"/>
            <a:ext cx="1876080" cy="1585636"/>
            <a:chOff x="0" y="0"/>
            <a:chExt cx="1876079" cy="1585634"/>
          </a:xfrm>
        </p:grpSpPr>
        <p:sp>
          <p:nvSpPr>
            <p:cNvPr id="434" name="Shape 434"/>
            <p:cNvSpPr/>
            <p:nvPr/>
          </p:nvSpPr>
          <p:spPr>
            <a:xfrm flipH="1" flipV="1">
              <a:off x="288588" y="0"/>
              <a:ext cx="1515162" cy="984836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 flipV="1">
              <a:off x="0" y="38398"/>
              <a:ext cx="256580" cy="1488963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 flipH="1">
              <a:off x="99239" y="1109454"/>
              <a:ext cx="1776841" cy="476181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438" name="Shape 438"/>
          <p:cNvSpPr/>
          <p:nvPr/>
        </p:nvSpPr>
        <p:spPr>
          <a:xfrm>
            <a:off x="669224" y="178070"/>
            <a:ext cx="3288557" cy="8483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l">
              <a:lnSpc>
                <a:spcPct val="90000"/>
              </a:lnSpc>
              <a:defRPr sz="1800" i="0"/>
            </a:pPr>
            <a:r>
              <a:rPr sz="2400" b="1"/>
              <a:t>Control </a:t>
            </a:r>
            <a:br>
              <a:rPr sz="2400" b="1"/>
            </a:br>
            <a:r>
              <a:rPr sz="2400" b="1"/>
              <a:t>of Mechanical Systems</a:t>
            </a:r>
          </a:p>
        </p:txBody>
      </p:sp>
      <p:sp>
        <p:nvSpPr>
          <p:cNvPr id="439" name="Shape 439"/>
          <p:cNvSpPr/>
          <p:nvPr/>
        </p:nvSpPr>
        <p:spPr>
          <a:xfrm rot="1533212">
            <a:off x="2212748" y="947139"/>
            <a:ext cx="1360013" cy="1378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7" h="21600" extrusionOk="0">
                <a:moveTo>
                  <a:pt x="0" y="21600"/>
                </a:moveTo>
                <a:cubicBezTo>
                  <a:pt x="3077" y="20693"/>
                  <a:pt x="5174" y="17819"/>
                  <a:pt x="5119" y="14646"/>
                </a:cubicBezTo>
                <a:cubicBezTo>
                  <a:pt x="5071" y="11871"/>
                  <a:pt x="3972" y="8569"/>
                  <a:pt x="6452" y="7443"/>
                </a:cubicBezTo>
                <a:cubicBezTo>
                  <a:pt x="7877" y="6796"/>
                  <a:pt x="9372" y="7726"/>
                  <a:pt x="10855" y="8185"/>
                </a:cubicBezTo>
                <a:cubicBezTo>
                  <a:pt x="16226" y="9848"/>
                  <a:pt x="21600" y="5621"/>
                  <a:pt x="21261" y="0"/>
                </a:cubicBezTo>
              </a:path>
            </a:pathLst>
          </a:custGeom>
          <a:ln w="25400">
            <a:solidFill/>
            <a:prstDash val="sysDot"/>
            <a:miter lim="400000"/>
            <a:tailEnd type="triangle"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defRPr sz="32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449" name="Group 449"/>
          <p:cNvGrpSpPr/>
          <p:nvPr/>
        </p:nvGrpSpPr>
        <p:grpSpPr>
          <a:xfrm rot="19923373">
            <a:off x="833047" y="1548419"/>
            <a:ext cx="1681809" cy="1295723"/>
            <a:chOff x="0" y="0"/>
            <a:chExt cx="1681807" cy="1295721"/>
          </a:xfrm>
        </p:grpSpPr>
        <p:sp>
          <p:nvSpPr>
            <p:cNvPr id="440" name="Shape 440"/>
            <p:cNvSpPr/>
            <p:nvPr/>
          </p:nvSpPr>
          <p:spPr>
            <a:xfrm rot="21600000">
              <a:off x="1560506" y="2672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 rot="21600000">
              <a:off x="1560506" y="794167"/>
              <a:ext cx="121302" cy="21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738" extrusionOk="0">
                  <a:moveTo>
                    <a:pt x="19754" y="20726"/>
                  </a:moveTo>
                  <a:cubicBezTo>
                    <a:pt x="9287" y="21003"/>
                    <a:pt x="417" y="16572"/>
                    <a:pt x="15" y="10864"/>
                  </a:cubicBezTo>
                  <a:cubicBezTo>
                    <a:pt x="-433" y="4505"/>
                    <a:pt x="9552" y="-597"/>
                    <a:pt x="21167" y="5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448" name="Group 448"/>
            <p:cNvGrpSpPr/>
            <p:nvPr/>
          </p:nvGrpSpPr>
          <p:grpSpPr>
            <a:xfrm rot="21600000">
              <a:off x="-1" y="-1"/>
              <a:ext cx="1550768" cy="1295723"/>
              <a:chOff x="0" y="0"/>
              <a:chExt cx="1550766" cy="1295721"/>
            </a:xfrm>
          </p:grpSpPr>
          <p:sp>
            <p:nvSpPr>
              <p:cNvPr id="442" name="Shape 442"/>
              <p:cNvSpPr/>
              <p:nvPr/>
            </p:nvSpPr>
            <p:spPr>
              <a:xfrm flipH="1">
                <a:off x="320053" y="94942"/>
                <a:ext cx="1" cy="1081666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3" name="Shape 443"/>
              <p:cNvSpPr/>
              <p:nvPr/>
            </p:nvSpPr>
            <p:spPr>
              <a:xfrm rot="21600000">
                <a:off x="-1" y="206779"/>
                <a:ext cx="1374334" cy="878753"/>
              </a:xfrm>
              <a:prstGeom prst="roundRect">
                <a:avLst>
                  <a:gd name="adj" fmla="val 6387"/>
                </a:avLst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4" name="Shape 444"/>
              <p:cNvSpPr/>
              <p:nvPr/>
            </p:nvSpPr>
            <p:spPr>
              <a:xfrm rot="21600000">
                <a:off x="109131" y="-1"/>
                <a:ext cx="421846" cy="166896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5" name="Shape 445"/>
              <p:cNvSpPr/>
              <p:nvPr/>
            </p:nvSpPr>
            <p:spPr>
              <a:xfrm flipV="1">
                <a:off x="387075" y="376296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6" name="Shape 446"/>
              <p:cNvSpPr/>
              <p:nvPr/>
            </p:nvSpPr>
            <p:spPr>
              <a:xfrm flipV="1">
                <a:off x="387075" y="903195"/>
                <a:ext cx="1163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7" name="Shape 447"/>
              <p:cNvSpPr/>
              <p:nvPr/>
            </p:nvSpPr>
            <p:spPr>
              <a:xfrm rot="21600000">
                <a:off x="109131" y="1128827"/>
                <a:ext cx="421846" cy="166895"/>
              </a:xfrm>
              <a:prstGeom prst="roundRect">
                <a:avLst>
                  <a:gd name="adj" fmla="val 11665"/>
                </a:avLst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pic>
        <p:nvPicPr>
          <p:cNvPr id="450" name="pasted-image.ti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62865" y="2244930"/>
            <a:ext cx="257889" cy="25202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91" name="Group 491"/>
          <p:cNvGrpSpPr/>
          <p:nvPr/>
        </p:nvGrpSpPr>
        <p:grpSpPr>
          <a:xfrm>
            <a:off x="4360333" y="202053"/>
            <a:ext cx="4539835" cy="3580608"/>
            <a:chOff x="0" y="101599"/>
            <a:chExt cx="4539833" cy="3580606"/>
          </a:xfrm>
        </p:grpSpPr>
        <p:grpSp>
          <p:nvGrpSpPr>
            <p:cNvPr id="487" name="Group 487"/>
            <p:cNvGrpSpPr/>
            <p:nvPr/>
          </p:nvGrpSpPr>
          <p:grpSpPr>
            <a:xfrm>
              <a:off x="1097232" y="977698"/>
              <a:ext cx="3442602" cy="2704509"/>
              <a:chOff x="0" y="0"/>
              <a:chExt cx="3442600" cy="2704507"/>
            </a:xfrm>
          </p:grpSpPr>
          <p:grpSp>
            <p:nvGrpSpPr>
              <p:cNvPr id="462" name="Group 462"/>
              <p:cNvGrpSpPr/>
              <p:nvPr/>
            </p:nvGrpSpPr>
            <p:grpSpPr>
              <a:xfrm>
                <a:off x="0" y="1786358"/>
                <a:ext cx="1524247" cy="918150"/>
                <a:chOff x="0" y="0"/>
                <a:chExt cx="1524246" cy="918149"/>
              </a:xfrm>
            </p:grpSpPr>
            <p:sp>
              <p:nvSpPr>
                <p:cNvPr id="451" name="Shape 451"/>
                <p:cNvSpPr/>
                <p:nvPr/>
              </p:nvSpPr>
              <p:spPr>
                <a:xfrm>
                  <a:off x="775408" y="543958"/>
                  <a:ext cx="748839" cy="21067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ysDot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461" name="Group 461"/>
                <p:cNvGrpSpPr/>
                <p:nvPr/>
              </p:nvGrpSpPr>
              <p:grpSpPr>
                <a:xfrm rot="923159">
                  <a:off x="76762" y="108244"/>
                  <a:ext cx="910734" cy="701661"/>
                  <a:chOff x="0" y="0"/>
                  <a:chExt cx="910733" cy="701660"/>
                </a:xfrm>
              </p:grpSpPr>
              <p:sp>
                <p:nvSpPr>
                  <p:cNvPr id="452" name="Shape 452"/>
                  <p:cNvSpPr/>
                  <p:nvPr/>
                </p:nvSpPr>
                <p:spPr>
                  <a:xfrm>
                    <a:off x="845047" y="144730"/>
                    <a:ext cx="65687" cy="1180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453" name="Shape 453"/>
                  <p:cNvSpPr/>
                  <p:nvPr/>
                </p:nvSpPr>
                <p:spPr>
                  <a:xfrm>
                    <a:off x="845047" y="430058"/>
                    <a:ext cx="65687" cy="1180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grpSp>
                <p:nvGrpSpPr>
                  <p:cNvPr id="460" name="Group 460"/>
                  <p:cNvGrpSpPr/>
                  <p:nvPr/>
                </p:nvGrpSpPr>
                <p:grpSpPr>
                  <a:xfrm>
                    <a:off x="0" y="0"/>
                    <a:ext cx="839773" cy="701661"/>
                    <a:chOff x="0" y="0"/>
                    <a:chExt cx="839772" cy="701660"/>
                  </a:xfrm>
                </p:grpSpPr>
                <p:sp>
                  <p:nvSpPr>
                    <p:cNvPr id="454" name="Shape 454"/>
                    <p:cNvSpPr/>
                    <p:nvPr/>
                  </p:nvSpPr>
                  <p:spPr>
                    <a:xfrm flipH="1">
                      <a:off x="173315" y="51413"/>
                      <a:ext cx="1" cy="585745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55" name="Shape 455"/>
                    <p:cNvSpPr/>
                    <p:nvPr/>
                  </p:nvSpPr>
                  <p:spPr>
                    <a:xfrm>
                      <a:off x="0" y="111975"/>
                      <a:ext cx="744230" cy="475864"/>
                    </a:xfrm>
                    <a:prstGeom prst="roundRect">
                      <a:avLst>
                        <a:gd name="adj" fmla="val 6387"/>
                      </a:avLst>
                    </a:prstGeom>
                    <a:solidFill>
                      <a:srgbClr val="DCDEE0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56" name="Shape 456"/>
                    <p:cNvSpPr/>
                    <p:nvPr/>
                  </p:nvSpPr>
                  <p:spPr>
                    <a:xfrm>
                      <a:off x="59096" y="0"/>
                      <a:ext cx="228439" cy="90377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57" name="Shape 457"/>
                    <p:cNvSpPr/>
                    <p:nvPr/>
                  </p:nvSpPr>
                  <p:spPr>
                    <a:xfrm>
                      <a:off x="209609" y="203772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58" name="Shape 458"/>
                    <p:cNvSpPr/>
                    <p:nvPr/>
                  </p:nvSpPr>
                  <p:spPr>
                    <a:xfrm>
                      <a:off x="209609" y="489099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59" name="Shape 459"/>
                    <p:cNvSpPr/>
                    <p:nvPr/>
                  </p:nvSpPr>
                  <p:spPr>
                    <a:xfrm>
                      <a:off x="59096" y="611283"/>
                      <a:ext cx="228439" cy="90378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474" name="Group 474"/>
              <p:cNvGrpSpPr/>
              <p:nvPr/>
            </p:nvGrpSpPr>
            <p:grpSpPr>
              <a:xfrm>
                <a:off x="1843064" y="1249391"/>
                <a:ext cx="1599537" cy="897344"/>
                <a:chOff x="0" y="0"/>
                <a:chExt cx="1599536" cy="897342"/>
              </a:xfrm>
            </p:grpSpPr>
            <p:grpSp>
              <p:nvGrpSpPr>
                <p:cNvPr id="472" name="Group 472"/>
                <p:cNvGrpSpPr/>
                <p:nvPr/>
              </p:nvGrpSpPr>
              <p:grpSpPr>
                <a:xfrm rot="20778245">
                  <a:off x="70117" y="97841"/>
                  <a:ext cx="910735" cy="701661"/>
                  <a:chOff x="0" y="0"/>
                  <a:chExt cx="910733" cy="701660"/>
                </a:xfrm>
              </p:grpSpPr>
              <p:sp>
                <p:nvSpPr>
                  <p:cNvPr id="463" name="Shape 463"/>
                  <p:cNvSpPr/>
                  <p:nvPr/>
                </p:nvSpPr>
                <p:spPr>
                  <a:xfrm>
                    <a:off x="845047" y="144730"/>
                    <a:ext cx="65687" cy="1180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464" name="Shape 464"/>
                  <p:cNvSpPr/>
                  <p:nvPr/>
                </p:nvSpPr>
                <p:spPr>
                  <a:xfrm>
                    <a:off x="845047" y="430058"/>
                    <a:ext cx="65687" cy="1180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grpSp>
                <p:nvGrpSpPr>
                  <p:cNvPr id="471" name="Group 471"/>
                  <p:cNvGrpSpPr/>
                  <p:nvPr/>
                </p:nvGrpSpPr>
                <p:grpSpPr>
                  <a:xfrm>
                    <a:off x="0" y="0"/>
                    <a:ext cx="839773" cy="701661"/>
                    <a:chOff x="0" y="0"/>
                    <a:chExt cx="839772" cy="701660"/>
                  </a:xfrm>
                </p:grpSpPr>
                <p:sp>
                  <p:nvSpPr>
                    <p:cNvPr id="465" name="Shape 465"/>
                    <p:cNvSpPr/>
                    <p:nvPr/>
                  </p:nvSpPr>
                  <p:spPr>
                    <a:xfrm flipH="1">
                      <a:off x="173315" y="51413"/>
                      <a:ext cx="1" cy="585745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66" name="Shape 466"/>
                    <p:cNvSpPr/>
                    <p:nvPr/>
                  </p:nvSpPr>
                  <p:spPr>
                    <a:xfrm>
                      <a:off x="0" y="111975"/>
                      <a:ext cx="744230" cy="475864"/>
                    </a:xfrm>
                    <a:prstGeom prst="roundRect">
                      <a:avLst>
                        <a:gd name="adj" fmla="val 6387"/>
                      </a:avLst>
                    </a:prstGeom>
                    <a:solidFill>
                      <a:srgbClr val="DCDEE0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67" name="Shape 467"/>
                    <p:cNvSpPr/>
                    <p:nvPr/>
                  </p:nvSpPr>
                  <p:spPr>
                    <a:xfrm>
                      <a:off x="59096" y="0"/>
                      <a:ext cx="228439" cy="90377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68" name="Shape 468"/>
                    <p:cNvSpPr/>
                    <p:nvPr/>
                  </p:nvSpPr>
                  <p:spPr>
                    <a:xfrm>
                      <a:off x="209609" y="203772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69" name="Shape 469"/>
                    <p:cNvSpPr/>
                    <p:nvPr/>
                  </p:nvSpPr>
                  <p:spPr>
                    <a:xfrm>
                      <a:off x="209609" y="489099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70" name="Shape 470"/>
                    <p:cNvSpPr/>
                    <p:nvPr/>
                  </p:nvSpPr>
                  <p:spPr>
                    <a:xfrm>
                      <a:off x="59096" y="611283"/>
                      <a:ext cx="228439" cy="90378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73" name="Shape 473"/>
                <p:cNvSpPr/>
                <p:nvPr/>
              </p:nvSpPr>
              <p:spPr>
                <a:xfrm flipV="1">
                  <a:off x="804323" y="173053"/>
                  <a:ext cx="795214" cy="210643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ysDot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486" name="Group 486"/>
              <p:cNvGrpSpPr/>
              <p:nvPr/>
            </p:nvGrpSpPr>
            <p:grpSpPr>
              <a:xfrm>
                <a:off x="92453" y="-1"/>
                <a:ext cx="1446637" cy="1046628"/>
                <a:chOff x="0" y="0"/>
                <a:chExt cx="1446635" cy="1046626"/>
              </a:xfrm>
            </p:grpSpPr>
            <p:grpSp>
              <p:nvGrpSpPr>
                <p:cNvPr id="484" name="Group 484"/>
                <p:cNvGrpSpPr/>
                <p:nvPr/>
              </p:nvGrpSpPr>
              <p:grpSpPr>
                <a:xfrm rot="19923373">
                  <a:off x="111308" y="172483"/>
                  <a:ext cx="910735" cy="701661"/>
                  <a:chOff x="0" y="0"/>
                  <a:chExt cx="910733" cy="701660"/>
                </a:xfrm>
              </p:grpSpPr>
              <p:sp>
                <p:nvSpPr>
                  <p:cNvPr id="475" name="Shape 475"/>
                  <p:cNvSpPr/>
                  <p:nvPr/>
                </p:nvSpPr>
                <p:spPr>
                  <a:xfrm>
                    <a:off x="845047" y="144730"/>
                    <a:ext cx="65687" cy="1180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476" name="Shape 476"/>
                  <p:cNvSpPr/>
                  <p:nvPr/>
                </p:nvSpPr>
                <p:spPr>
                  <a:xfrm>
                    <a:off x="845047" y="430058"/>
                    <a:ext cx="65687" cy="1180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7" h="20738" extrusionOk="0">
                        <a:moveTo>
                          <a:pt x="19754" y="20726"/>
                        </a:moveTo>
                        <a:cubicBezTo>
                          <a:pt x="9287" y="21003"/>
                          <a:pt x="417" y="16572"/>
                          <a:pt x="15" y="10864"/>
                        </a:cubicBezTo>
                        <a:cubicBezTo>
                          <a:pt x="-433" y="4505"/>
                          <a:pt x="9552" y="-597"/>
                          <a:pt x="21167" y="5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grpSp>
                <p:nvGrpSpPr>
                  <p:cNvPr id="483" name="Group 483"/>
                  <p:cNvGrpSpPr/>
                  <p:nvPr/>
                </p:nvGrpSpPr>
                <p:grpSpPr>
                  <a:xfrm>
                    <a:off x="0" y="0"/>
                    <a:ext cx="839773" cy="701661"/>
                    <a:chOff x="0" y="0"/>
                    <a:chExt cx="839772" cy="701660"/>
                  </a:xfrm>
                </p:grpSpPr>
                <p:sp>
                  <p:nvSpPr>
                    <p:cNvPr id="477" name="Shape 477"/>
                    <p:cNvSpPr/>
                    <p:nvPr/>
                  </p:nvSpPr>
                  <p:spPr>
                    <a:xfrm flipH="1">
                      <a:off x="173315" y="51413"/>
                      <a:ext cx="1" cy="585745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78" name="Shape 478"/>
                    <p:cNvSpPr/>
                    <p:nvPr/>
                  </p:nvSpPr>
                  <p:spPr>
                    <a:xfrm>
                      <a:off x="0" y="111975"/>
                      <a:ext cx="744230" cy="475864"/>
                    </a:xfrm>
                    <a:prstGeom prst="roundRect">
                      <a:avLst>
                        <a:gd name="adj" fmla="val 6387"/>
                      </a:avLst>
                    </a:prstGeom>
                    <a:solidFill>
                      <a:srgbClr val="DCDEE0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79" name="Shape 479"/>
                    <p:cNvSpPr/>
                    <p:nvPr/>
                  </p:nvSpPr>
                  <p:spPr>
                    <a:xfrm>
                      <a:off x="59096" y="0"/>
                      <a:ext cx="228439" cy="90377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80" name="Shape 480"/>
                    <p:cNvSpPr/>
                    <p:nvPr/>
                  </p:nvSpPr>
                  <p:spPr>
                    <a:xfrm>
                      <a:off x="209609" y="203772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81" name="Shape 481"/>
                    <p:cNvSpPr/>
                    <p:nvPr/>
                  </p:nvSpPr>
                  <p:spPr>
                    <a:xfrm>
                      <a:off x="209609" y="489099"/>
                      <a:ext cx="63016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482" name="Shape 482"/>
                    <p:cNvSpPr/>
                    <p:nvPr/>
                  </p:nvSpPr>
                  <p:spPr>
                    <a:xfrm>
                      <a:off x="59096" y="611283"/>
                      <a:ext cx="228439" cy="90378"/>
                    </a:xfrm>
                    <a:prstGeom prst="roundRect">
                      <a:avLst>
                        <a:gd name="adj" fmla="val 11665"/>
                      </a:avLst>
                    </a:prstGeom>
                    <a:solidFill>
                      <a:srgbClr val="53585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lnSpc>
                          <a:spcPct val="100000"/>
                        </a:lnSpc>
                        <a:defRPr sz="3200" i="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85" name="Shape 485"/>
                <p:cNvSpPr/>
                <p:nvPr/>
              </p:nvSpPr>
              <p:spPr>
                <a:xfrm flipV="1">
                  <a:off x="808684" y="69473"/>
                  <a:ext cx="637952" cy="33171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ysDot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grpSp>
          <p:nvGrpSpPr>
            <p:cNvPr id="490" name="Group 490"/>
            <p:cNvGrpSpPr/>
            <p:nvPr/>
          </p:nvGrpSpPr>
          <p:grpSpPr>
            <a:xfrm>
              <a:off x="-1" y="101599"/>
              <a:ext cx="2953201" cy="848361"/>
              <a:chOff x="0" y="0"/>
              <a:chExt cx="2953199" cy="848360"/>
            </a:xfrm>
          </p:grpSpPr>
          <p:sp>
            <p:nvSpPr>
              <p:cNvPr id="488" name="Shape 488"/>
              <p:cNvSpPr/>
              <p:nvPr/>
            </p:nvSpPr>
            <p:spPr>
              <a:xfrm>
                <a:off x="1163343" y="-1"/>
                <a:ext cx="1789857" cy="84836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lvl="0" algn="l">
                  <a:lnSpc>
                    <a:spcPct val="90000"/>
                  </a:lnSpc>
                  <a:defRPr sz="1800" i="0"/>
                </a:pPr>
                <a:r>
                  <a:rPr sz="2400" b="1"/>
                  <a:t>Distributed </a:t>
                </a:r>
                <a:br>
                  <a:rPr sz="2400" b="1"/>
                </a:br>
                <a:r>
                  <a:rPr sz="2400" b="1"/>
                  <a:t>Control</a:t>
                </a:r>
              </a:p>
            </p:txBody>
          </p:sp>
          <p:sp>
            <p:nvSpPr>
              <p:cNvPr id="489" name="Shape 489"/>
              <p:cNvSpPr/>
              <p:nvPr/>
            </p:nvSpPr>
            <p:spPr>
              <a:xfrm flipV="1">
                <a:off x="0" y="381676"/>
                <a:ext cx="575110" cy="1"/>
              </a:xfrm>
              <a:prstGeom prst="line">
                <a:avLst/>
              </a:prstGeom>
              <a:noFill/>
              <a:ln w="63500" cap="flat">
                <a:solidFill>
                  <a:srgbClr val="DCDEE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grpSp>
        <p:nvGrpSpPr>
          <p:cNvPr id="502" name="Group 502"/>
          <p:cNvGrpSpPr/>
          <p:nvPr/>
        </p:nvGrpSpPr>
        <p:grpSpPr>
          <a:xfrm>
            <a:off x="8068733" y="207564"/>
            <a:ext cx="4276762" cy="3181680"/>
            <a:chOff x="0" y="0"/>
            <a:chExt cx="4276760" cy="3181679"/>
          </a:xfrm>
        </p:grpSpPr>
        <p:sp>
          <p:nvSpPr>
            <p:cNvPr id="492" name="Shape 492"/>
            <p:cNvSpPr/>
            <p:nvPr/>
          </p:nvSpPr>
          <p:spPr>
            <a:xfrm flipV="1">
              <a:off x="1773352" y="1350806"/>
              <a:ext cx="1010713" cy="1010713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 flipH="1" flipV="1">
              <a:off x="2801131" y="1242932"/>
              <a:ext cx="380292" cy="923387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 flipH="1" flipV="1">
              <a:off x="1670169" y="2417996"/>
              <a:ext cx="884499" cy="629340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962457" y="-1"/>
              <a:ext cx="3314304" cy="84836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 algn="l">
                <a:lnSpc>
                  <a:spcPct val="90000"/>
                </a:lnSpc>
                <a:defRPr sz="1800" i="0"/>
              </a:pPr>
              <a:r>
                <a:rPr sz="2400" b="1"/>
                <a:t>Dynamics and Control </a:t>
              </a:r>
              <a:br>
                <a:rPr sz="2400" b="1"/>
              </a:br>
              <a:r>
                <a:rPr sz="2400" b="1"/>
                <a:t>of Information Flows</a:t>
              </a:r>
            </a:p>
          </p:txBody>
        </p:sp>
        <p:sp>
          <p:nvSpPr>
            <p:cNvPr id="496" name="Shape 496"/>
            <p:cNvSpPr/>
            <p:nvPr/>
          </p:nvSpPr>
          <p:spPr>
            <a:xfrm flipH="1">
              <a:off x="1642100" y="2165008"/>
              <a:ext cx="1580510" cy="202169"/>
            </a:xfrm>
            <a:prstGeom prst="line">
              <a:avLst/>
            </a:prstGeom>
            <a:noFill/>
            <a:ln w="50800" cap="rnd">
              <a:solidFill>
                <a:srgbClr val="0365C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2663422" y="1176732"/>
              <a:ext cx="309181" cy="30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3014402" y="2027933"/>
              <a:ext cx="309180" cy="30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1514700" y="2249029"/>
              <a:ext cx="309181" cy="30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2418258" y="2872499"/>
              <a:ext cx="309180" cy="30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 flipV="1">
              <a:off x="0" y="376166"/>
              <a:ext cx="575110" cy="1"/>
            </a:xfrm>
            <a:prstGeom prst="line">
              <a:avLst/>
            </a:prstGeom>
            <a:noFill/>
            <a:ln w="63500" cap="flat">
              <a:solidFill>
                <a:srgbClr val="DCDEE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4" animBg="1" advAuto="0"/>
      <p:bldP spid="413" grpId="1" animBg="1" advAuto="0"/>
      <p:bldP spid="417" grpId="3" animBg="1" advAuto="0"/>
      <p:bldP spid="422" grpId="2" animBg="1" advAuto="0"/>
      <p:bldP spid="427" grpId="6" animBg="1" advAuto="0"/>
      <p:bldP spid="432" grpId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7</a:t>
            </a:fld>
            <a:endParaRPr sz="2400" b="1">
              <a:solidFill>
                <a:srgbClr val="A6AAA9"/>
              </a:solidFill>
            </a:endParaRPr>
          </a:p>
        </p:txBody>
      </p:sp>
      <p:pic>
        <p:nvPicPr>
          <p:cNvPr id="505" name="KIVA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84720" y="3870981"/>
            <a:ext cx="5117029" cy="2876083"/>
          </a:xfrm>
          <a:prstGeom prst="rect">
            <a:avLst/>
          </a:prstGeom>
        </p:spPr>
      </p:pic>
      <p:grpSp>
        <p:nvGrpSpPr>
          <p:cNvPr id="511" name="Group 511"/>
          <p:cNvGrpSpPr/>
          <p:nvPr/>
        </p:nvGrpSpPr>
        <p:grpSpPr>
          <a:xfrm>
            <a:off x="145553" y="-35264"/>
            <a:ext cx="7416135" cy="3166009"/>
            <a:chOff x="-279400" y="-330200"/>
            <a:chExt cx="7416133" cy="3166008"/>
          </a:xfrm>
        </p:grpSpPr>
        <p:grpSp>
          <p:nvGrpSpPr>
            <p:cNvPr id="509" name="Group 509"/>
            <p:cNvGrpSpPr/>
            <p:nvPr/>
          </p:nvGrpSpPr>
          <p:grpSpPr>
            <a:xfrm>
              <a:off x="-279400" y="-330200"/>
              <a:ext cx="7416134" cy="3026605"/>
              <a:chOff x="-279400" y="-330200"/>
              <a:chExt cx="7416133" cy="3026604"/>
            </a:xfrm>
          </p:grpSpPr>
          <p:pic>
            <p:nvPicPr>
              <p:cNvPr id="506" name="Picture 505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279400" y="-330200"/>
                <a:ext cx="7416134" cy="2955944"/>
              </a:xfrm>
              <a:prstGeom prst="rect">
                <a:avLst/>
              </a:prstGeom>
              <a:effectLst/>
            </p:spPr>
          </p:pic>
          <p:pic>
            <p:nvPicPr>
              <p:cNvPr id="507" name="pasted-image.jp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999235" y="1098670"/>
                <a:ext cx="2124736" cy="1597735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508" name="Shape 508"/>
              <p:cNvSpPr/>
              <p:nvPr/>
            </p:nvSpPr>
            <p:spPr>
              <a:xfrm>
                <a:off x="137914" y="1857908"/>
                <a:ext cx="1203376" cy="40640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defRPr sz="2000" i="0"/>
                </a:lvl1pPr>
              </a:lstStyle>
              <a:p>
                <a:pPr lvl="0">
                  <a:defRPr sz="1800"/>
                </a:pPr>
                <a:r>
                  <a:rPr sz="2000"/>
                  <a:t>(1997, EE)</a:t>
                </a:r>
              </a:p>
            </p:txBody>
          </p:sp>
        </p:grpSp>
        <p:sp>
          <p:nvSpPr>
            <p:cNvPr id="510" name="Shape 510"/>
            <p:cNvSpPr/>
            <p:nvPr/>
          </p:nvSpPr>
          <p:spPr>
            <a:xfrm>
              <a:off x="3096956" y="2353208"/>
              <a:ext cx="1669158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i="0"/>
              </a:lvl1pPr>
            </a:lstStyle>
            <a:p>
              <a:pPr lvl="0">
                <a:defRPr sz="1800"/>
              </a:pPr>
              <a:r>
                <a:rPr sz="2400"/>
                <a:t>now: ETHZ</a:t>
              </a:r>
            </a:p>
          </p:txBody>
        </p:sp>
      </p:grpSp>
      <p:grpSp>
        <p:nvGrpSpPr>
          <p:cNvPr id="539" name="Group 539"/>
          <p:cNvGrpSpPr/>
          <p:nvPr/>
        </p:nvGrpSpPr>
        <p:grpSpPr>
          <a:xfrm>
            <a:off x="805299" y="3453930"/>
            <a:ext cx="9209041" cy="4326636"/>
            <a:chOff x="0" y="0"/>
            <a:chExt cx="9209039" cy="4326634"/>
          </a:xfrm>
        </p:grpSpPr>
        <p:sp>
          <p:nvSpPr>
            <p:cNvPr id="512" name="Shape 512"/>
            <p:cNvSpPr/>
            <p:nvPr/>
          </p:nvSpPr>
          <p:spPr>
            <a:xfrm>
              <a:off x="8510539" y="443047"/>
              <a:ext cx="698501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i="0"/>
              </a:lvl1pPr>
            </a:lstStyle>
            <a:p>
              <a:pPr lvl="0">
                <a:defRPr sz="1800"/>
              </a:pPr>
              <a:r>
                <a:rPr sz="2400"/>
                <a:t>2006</a:t>
              </a:r>
            </a:p>
          </p:txBody>
        </p:sp>
        <p:grpSp>
          <p:nvGrpSpPr>
            <p:cNvPr id="537" name="Group 537"/>
            <p:cNvGrpSpPr/>
            <p:nvPr/>
          </p:nvGrpSpPr>
          <p:grpSpPr>
            <a:xfrm>
              <a:off x="-1" y="289896"/>
              <a:ext cx="3240336" cy="4036739"/>
              <a:chOff x="0" y="0"/>
              <a:chExt cx="3240334" cy="4036738"/>
            </a:xfrm>
          </p:grpSpPr>
          <p:sp>
            <p:nvSpPr>
              <p:cNvPr id="513" name="Shape 513"/>
              <p:cNvSpPr/>
              <p:nvPr/>
            </p:nvSpPr>
            <p:spPr>
              <a:xfrm rot="1533212">
                <a:off x="1509048" y="225911"/>
                <a:ext cx="1360013" cy="1378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extrusionOk="0">
                    <a:moveTo>
                      <a:pt x="0" y="21600"/>
                    </a:moveTo>
                    <a:cubicBezTo>
                      <a:pt x="3077" y="20693"/>
                      <a:pt x="5174" y="17819"/>
                      <a:pt x="5119" y="14646"/>
                    </a:cubicBezTo>
                    <a:cubicBezTo>
                      <a:pt x="5071" y="11871"/>
                      <a:pt x="3972" y="8569"/>
                      <a:pt x="6452" y="7443"/>
                    </a:cubicBezTo>
                    <a:cubicBezTo>
                      <a:pt x="7877" y="6796"/>
                      <a:pt x="9372" y="7726"/>
                      <a:pt x="10855" y="8185"/>
                    </a:cubicBezTo>
                    <a:cubicBezTo>
                      <a:pt x="16226" y="9848"/>
                      <a:pt x="21600" y="5621"/>
                      <a:pt x="21261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14" name="Shape 514"/>
              <p:cNvSpPr/>
              <p:nvPr/>
            </p:nvSpPr>
            <p:spPr>
              <a:xfrm flipH="1" flipV="1">
                <a:off x="981843" y="1567967"/>
                <a:ext cx="701170" cy="1542248"/>
              </a:xfrm>
              <a:prstGeom prst="line">
                <a:avLst/>
              </a:prstGeom>
              <a:noFill/>
              <a:ln w="50800" cap="rnd">
                <a:solidFill>
                  <a:srgbClr val="0365C0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524" name="Group 524"/>
              <p:cNvGrpSpPr/>
              <p:nvPr/>
            </p:nvGrpSpPr>
            <p:grpSpPr>
              <a:xfrm rot="19923373">
                <a:off x="205547" y="750992"/>
                <a:ext cx="1681809" cy="1295723"/>
                <a:chOff x="0" y="0"/>
                <a:chExt cx="1681807" cy="1295721"/>
              </a:xfrm>
            </p:grpSpPr>
            <p:sp>
              <p:nvSpPr>
                <p:cNvPr id="515" name="Shape 515"/>
                <p:cNvSpPr/>
                <p:nvPr/>
              </p:nvSpPr>
              <p:spPr>
                <a:xfrm rot="21600000">
                  <a:off x="1560506" y="267267"/>
                  <a:ext cx="121302" cy="218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16" name="Shape 516"/>
                <p:cNvSpPr/>
                <p:nvPr/>
              </p:nvSpPr>
              <p:spPr>
                <a:xfrm rot="21600000">
                  <a:off x="1560506" y="794167"/>
                  <a:ext cx="121302" cy="218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523" name="Group 523"/>
                <p:cNvGrpSpPr/>
                <p:nvPr/>
              </p:nvGrpSpPr>
              <p:grpSpPr>
                <a:xfrm rot="21600000">
                  <a:off x="-1" y="-1"/>
                  <a:ext cx="1550768" cy="1295723"/>
                  <a:chOff x="0" y="0"/>
                  <a:chExt cx="1550766" cy="1295721"/>
                </a:xfrm>
              </p:grpSpPr>
              <p:sp>
                <p:nvSpPr>
                  <p:cNvPr id="517" name="Shape 517"/>
                  <p:cNvSpPr/>
                  <p:nvPr/>
                </p:nvSpPr>
                <p:spPr>
                  <a:xfrm flipH="1">
                    <a:off x="320053" y="94942"/>
                    <a:ext cx="1" cy="1081666"/>
                  </a:xfrm>
                  <a:prstGeom prst="line">
                    <a:avLst/>
                  </a:prstGeom>
                  <a:noFill/>
                  <a:ln w="889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518" name="Shape 518"/>
                  <p:cNvSpPr/>
                  <p:nvPr/>
                </p:nvSpPr>
                <p:spPr>
                  <a:xfrm rot="21600000">
                    <a:off x="-1" y="206779"/>
                    <a:ext cx="1374334" cy="878753"/>
                  </a:xfrm>
                  <a:prstGeom prst="roundRect">
                    <a:avLst>
                      <a:gd name="adj" fmla="val 6387"/>
                    </a:avLst>
                  </a:prstGeom>
                  <a:solidFill>
                    <a:srgbClr val="DCDEE0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519" name="Shape 519"/>
                  <p:cNvSpPr/>
                  <p:nvPr/>
                </p:nvSpPr>
                <p:spPr>
                  <a:xfrm rot="21600000">
                    <a:off x="109131" y="-1"/>
                    <a:ext cx="421846" cy="166896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520" name="Shape 520"/>
                  <p:cNvSpPr/>
                  <p:nvPr/>
                </p:nvSpPr>
                <p:spPr>
                  <a:xfrm flipV="1">
                    <a:off x="387075" y="376296"/>
                    <a:ext cx="1163692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521" name="Shape 521"/>
                  <p:cNvSpPr/>
                  <p:nvPr/>
                </p:nvSpPr>
                <p:spPr>
                  <a:xfrm flipV="1">
                    <a:off x="387075" y="903195"/>
                    <a:ext cx="1163692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522" name="Shape 522"/>
                  <p:cNvSpPr/>
                  <p:nvPr/>
                </p:nvSpPr>
                <p:spPr>
                  <a:xfrm rot="21600000">
                    <a:off x="109131" y="1128827"/>
                    <a:ext cx="421846" cy="166895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534" name="Group 534"/>
              <p:cNvGrpSpPr/>
              <p:nvPr/>
            </p:nvGrpSpPr>
            <p:grpSpPr>
              <a:xfrm rot="21563778">
                <a:off x="1551747" y="2732192"/>
                <a:ext cx="1681809" cy="1295723"/>
                <a:chOff x="0" y="0"/>
                <a:chExt cx="1681807" cy="1295721"/>
              </a:xfrm>
            </p:grpSpPr>
            <p:sp>
              <p:nvSpPr>
                <p:cNvPr id="525" name="Shape 525"/>
                <p:cNvSpPr/>
                <p:nvPr/>
              </p:nvSpPr>
              <p:spPr>
                <a:xfrm rot="21600000">
                  <a:off x="1560506" y="267267"/>
                  <a:ext cx="121302" cy="218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26" name="Shape 526"/>
                <p:cNvSpPr/>
                <p:nvPr/>
              </p:nvSpPr>
              <p:spPr>
                <a:xfrm rot="21600000">
                  <a:off x="1560506" y="794167"/>
                  <a:ext cx="121302" cy="218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533" name="Group 533"/>
                <p:cNvGrpSpPr/>
                <p:nvPr/>
              </p:nvGrpSpPr>
              <p:grpSpPr>
                <a:xfrm rot="21600000">
                  <a:off x="-1" y="-1"/>
                  <a:ext cx="1550768" cy="1295723"/>
                  <a:chOff x="0" y="0"/>
                  <a:chExt cx="1550766" cy="1295721"/>
                </a:xfrm>
              </p:grpSpPr>
              <p:sp>
                <p:nvSpPr>
                  <p:cNvPr id="527" name="Shape 527"/>
                  <p:cNvSpPr/>
                  <p:nvPr/>
                </p:nvSpPr>
                <p:spPr>
                  <a:xfrm flipH="1">
                    <a:off x="320053" y="94942"/>
                    <a:ext cx="1" cy="1081666"/>
                  </a:xfrm>
                  <a:prstGeom prst="line">
                    <a:avLst/>
                  </a:prstGeom>
                  <a:noFill/>
                  <a:ln w="889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528" name="Shape 528"/>
                  <p:cNvSpPr/>
                  <p:nvPr/>
                </p:nvSpPr>
                <p:spPr>
                  <a:xfrm rot="21600000">
                    <a:off x="-1" y="206779"/>
                    <a:ext cx="1374334" cy="878753"/>
                  </a:xfrm>
                  <a:prstGeom prst="roundRect">
                    <a:avLst>
                      <a:gd name="adj" fmla="val 6387"/>
                    </a:avLst>
                  </a:prstGeom>
                  <a:solidFill>
                    <a:srgbClr val="DCDEE0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529" name="Shape 529"/>
                  <p:cNvSpPr/>
                  <p:nvPr/>
                </p:nvSpPr>
                <p:spPr>
                  <a:xfrm rot="21600000">
                    <a:off x="109131" y="-1"/>
                    <a:ext cx="421846" cy="166896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530" name="Shape 530"/>
                  <p:cNvSpPr/>
                  <p:nvPr/>
                </p:nvSpPr>
                <p:spPr>
                  <a:xfrm flipV="1">
                    <a:off x="387075" y="376296"/>
                    <a:ext cx="1163692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531" name="Shape 531"/>
                  <p:cNvSpPr/>
                  <p:nvPr/>
                </p:nvSpPr>
                <p:spPr>
                  <a:xfrm flipV="1">
                    <a:off x="387075" y="903195"/>
                    <a:ext cx="1163692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532" name="Shape 532"/>
                  <p:cNvSpPr/>
                  <p:nvPr/>
                </p:nvSpPr>
                <p:spPr>
                  <a:xfrm rot="21600000">
                    <a:off x="109131" y="1128827"/>
                    <a:ext cx="421846" cy="166895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</p:grpSp>
          <p:pic>
            <p:nvPicPr>
              <p:cNvPr id="535" name="pasted-image.jp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05143" y="202620"/>
                <a:ext cx="803673" cy="1369434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536" name="pasted-image.jp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729143" y="2006020"/>
                <a:ext cx="803673" cy="1369434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sp>
          <p:nvSpPr>
            <p:cNvPr id="538" name="Shape 538"/>
            <p:cNvSpPr/>
            <p:nvPr/>
          </p:nvSpPr>
          <p:spPr>
            <a:xfrm>
              <a:off x="4266233" y="-1"/>
              <a:ext cx="371494" cy="371494"/>
            </a:xfrm>
            <a:prstGeom prst="line">
              <a:avLst/>
            </a:prstGeom>
            <a:noFill/>
            <a:ln w="63500" cap="flat">
              <a:solidFill>
                <a:srgbClr val="DCDEE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545" name="Group 545"/>
          <p:cNvGrpSpPr/>
          <p:nvPr/>
        </p:nvGrpSpPr>
        <p:grpSpPr>
          <a:xfrm>
            <a:off x="9198368" y="6191316"/>
            <a:ext cx="3607121" cy="3439523"/>
            <a:chOff x="0" y="0"/>
            <a:chExt cx="3607120" cy="3439521"/>
          </a:xfrm>
        </p:grpSpPr>
        <p:grpSp>
          <p:nvGrpSpPr>
            <p:cNvPr id="542" name="Group 542"/>
            <p:cNvGrpSpPr/>
            <p:nvPr/>
          </p:nvGrpSpPr>
          <p:grpSpPr>
            <a:xfrm>
              <a:off x="520238" y="352639"/>
              <a:ext cx="3086883" cy="3086883"/>
              <a:chOff x="-101600" y="-101600"/>
              <a:chExt cx="3086881" cy="3086881"/>
            </a:xfrm>
          </p:grpSpPr>
          <p:pic>
            <p:nvPicPr>
              <p:cNvPr id="541" name="pasted-image.jp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883682" cy="288368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540" name="Picture 539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-101600" y="-101600"/>
                <a:ext cx="3086882" cy="3086882"/>
              </a:xfrm>
              <a:prstGeom prst="rect">
                <a:avLst/>
              </a:prstGeom>
              <a:effectLst/>
            </p:spPr>
          </p:pic>
        </p:grpSp>
        <p:sp>
          <p:nvSpPr>
            <p:cNvPr id="543" name="Shape 543"/>
            <p:cNvSpPr/>
            <p:nvPr/>
          </p:nvSpPr>
          <p:spPr>
            <a:xfrm>
              <a:off x="599387" y="0"/>
              <a:ext cx="914257" cy="42025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i="0"/>
              </a:lvl1pPr>
            </a:lstStyle>
            <a:p>
              <a:pPr lvl="0">
                <a:defRPr sz="1800"/>
              </a:pPr>
              <a:r>
                <a:rPr sz="2400"/>
                <a:t>2014</a:t>
              </a:r>
            </a:p>
          </p:txBody>
        </p:sp>
        <p:sp>
          <p:nvSpPr>
            <p:cNvPr id="544" name="Shape 544"/>
            <p:cNvSpPr/>
            <p:nvPr/>
          </p:nvSpPr>
          <p:spPr>
            <a:xfrm>
              <a:off x="-1" y="967116"/>
              <a:ext cx="323504" cy="323503"/>
            </a:xfrm>
            <a:prstGeom prst="line">
              <a:avLst/>
            </a:prstGeom>
            <a:noFill/>
            <a:ln w="63500" cap="flat">
              <a:solidFill>
                <a:srgbClr val="DCDEE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0" fill="hold"/>
                                        <p:tgtEl>
                                          <p:spTgt spid="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505"/>
                </p:tgtEl>
              </p:cMediaNode>
            </p:video>
          </p:childTnLst>
        </p:cTn>
      </p:par>
    </p:tnLst>
    <p:bldLst>
      <p:bldP spid="505" grpId="3" animBg="1" advAuto="0"/>
      <p:bldP spid="511" grpId="1" animBg="1" advAuto="0"/>
      <p:bldP spid="539" grpId="2" animBg="1" advAuto="0"/>
      <p:bldP spid="545" grpId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982" y="6807464"/>
            <a:ext cx="1640544" cy="262487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550" name="Group 550"/>
          <p:cNvGrpSpPr/>
          <p:nvPr/>
        </p:nvGrpSpPr>
        <p:grpSpPr>
          <a:xfrm>
            <a:off x="540607" y="7618873"/>
            <a:ext cx="6625282" cy="1848505"/>
            <a:chOff x="-279400" y="-330200"/>
            <a:chExt cx="6625280" cy="1848503"/>
          </a:xfrm>
        </p:grpSpPr>
        <p:pic>
          <p:nvPicPr>
            <p:cNvPr id="548" name="Picture 54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79400" y="-330200"/>
              <a:ext cx="6625281" cy="1848504"/>
            </a:xfrm>
            <a:prstGeom prst="rect">
              <a:avLst/>
            </a:prstGeom>
            <a:effectLst/>
          </p:spPr>
        </p:pic>
        <p:sp>
          <p:nvSpPr>
            <p:cNvPr id="549" name="Shape 549"/>
            <p:cNvSpPr/>
            <p:nvPr/>
          </p:nvSpPr>
          <p:spPr>
            <a:xfrm>
              <a:off x="457233" y="738845"/>
              <a:ext cx="546101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800" i="0"/>
              </a:lvl1pPr>
            </a:lstStyle>
            <a:p>
              <a:pPr lvl="0"/>
              <a:r>
                <a:t>2013</a:t>
              </a:r>
            </a:p>
          </p:txBody>
        </p:sp>
      </p:grpSp>
      <p:sp>
        <p:nvSpPr>
          <p:cNvPr id="551" name="Shape 5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8</a:t>
            </a:fld>
            <a:endParaRPr sz="2400" b="1">
              <a:solidFill>
                <a:srgbClr val="A6AAA9"/>
              </a:solidFill>
            </a:endParaRPr>
          </a:p>
        </p:txBody>
      </p:sp>
      <p:grpSp>
        <p:nvGrpSpPr>
          <p:cNvPr id="557" name="Group 557"/>
          <p:cNvGrpSpPr/>
          <p:nvPr/>
        </p:nvGrpSpPr>
        <p:grpSpPr>
          <a:xfrm>
            <a:off x="6422125" y="3887634"/>
            <a:ext cx="5991462" cy="2848191"/>
            <a:chOff x="-127000" y="-304800"/>
            <a:chExt cx="5991461" cy="2848189"/>
          </a:xfrm>
        </p:grpSpPr>
        <p:grpSp>
          <p:nvGrpSpPr>
            <p:cNvPr id="555" name="Group 555"/>
            <p:cNvGrpSpPr/>
            <p:nvPr/>
          </p:nvGrpSpPr>
          <p:grpSpPr>
            <a:xfrm>
              <a:off x="-127000" y="-304800"/>
              <a:ext cx="5991462" cy="2848190"/>
              <a:chOff x="-279400" y="-330200"/>
              <a:chExt cx="5991461" cy="2848189"/>
            </a:xfrm>
          </p:grpSpPr>
          <p:pic>
            <p:nvPicPr>
              <p:cNvPr id="552" name="Picture 551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279400" y="-330200"/>
                <a:ext cx="5991462" cy="2515836"/>
              </a:xfrm>
              <a:prstGeom prst="rect">
                <a:avLst/>
              </a:prstGeom>
              <a:effectLst/>
            </p:spPr>
          </p:pic>
          <p:pic>
            <p:nvPicPr>
              <p:cNvPr id="553" name="pasted-image.jp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95935" y="745949"/>
                <a:ext cx="1174834" cy="1772041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554" name="Shape 554"/>
              <p:cNvSpPr/>
              <p:nvPr/>
            </p:nvSpPr>
            <p:spPr>
              <a:xfrm>
                <a:off x="184882" y="1396684"/>
                <a:ext cx="622301" cy="43180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defRPr sz="2100" i="0"/>
                </a:lvl1pPr>
              </a:lstStyle>
              <a:p>
                <a:pPr lvl="0">
                  <a:defRPr sz="1800"/>
                </a:pPr>
                <a:r>
                  <a:rPr sz="2100"/>
                  <a:t>2003</a:t>
                </a:r>
              </a:p>
            </p:txBody>
          </p:sp>
        </p:grpSp>
        <p:sp>
          <p:nvSpPr>
            <p:cNvPr id="556" name="Shape 556"/>
            <p:cNvSpPr/>
            <p:nvPr/>
          </p:nvSpPr>
          <p:spPr>
            <a:xfrm>
              <a:off x="2635834" y="1967961"/>
              <a:ext cx="1534103" cy="3683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700" i="0"/>
              </a:lvl1pPr>
            </a:lstStyle>
            <a:p>
              <a:pPr lvl="0">
                <a:defRPr sz="1800"/>
              </a:pPr>
              <a:r>
                <a:rPr sz="1700"/>
                <a:t>now: GATECH</a:t>
              </a:r>
            </a:p>
          </p:txBody>
        </p:sp>
      </p:grpSp>
      <p:grpSp>
        <p:nvGrpSpPr>
          <p:cNvPr id="562" name="Group 562"/>
          <p:cNvGrpSpPr/>
          <p:nvPr/>
        </p:nvGrpSpPr>
        <p:grpSpPr>
          <a:xfrm>
            <a:off x="162731" y="4109453"/>
            <a:ext cx="6232431" cy="3146271"/>
            <a:chOff x="-279400" y="-330200"/>
            <a:chExt cx="6232430" cy="3146269"/>
          </a:xfrm>
        </p:grpSpPr>
        <p:pic>
          <p:nvPicPr>
            <p:cNvPr id="558" name="Picture 557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79400" y="-330200"/>
              <a:ext cx="6232431" cy="2763280"/>
            </a:xfrm>
            <a:prstGeom prst="rect">
              <a:avLst/>
            </a:prstGeom>
            <a:effectLst/>
          </p:spPr>
        </p:pic>
        <p:pic>
          <p:nvPicPr>
            <p:cNvPr id="559" name="pasted-image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182926" y="950376"/>
              <a:ext cx="1296970" cy="186569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560" name="Shape 560"/>
            <p:cNvSpPr/>
            <p:nvPr/>
          </p:nvSpPr>
          <p:spPr>
            <a:xfrm>
              <a:off x="130162" y="1573190"/>
              <a:ext cx="664253" cy="45759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900" i="0"/>
              </a:lvl1pPr>
            </a:lstStyle>
            <a:p>
              <a:pPr lvl="0">
                <a:defRPr sz="1800"/>
              </a:pPr>
              <a:r>
                <a:rPr sz="1900"/>
                <a:t>1996</a:t>
              </a:r>
            </a:p>
          </p:txBody>
        </p:sp>
        <p:sp>
          <p:nvSpPr>
            <p:cNvPr id="561" name="Shape 561"/>
            <p:cNvSpPr/>
            <p:nvPr/>
          </p:nvSpPr>
          <p:spPr>
            <a:xfrm>
              <a:off x="2708589" y="2161008"/>
              <a:ext cx="1241246" cy="3683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700" i="0"/>
              </a:lvl1pPr>
            </a:lstStyle>
            <a:p>
              <a:pPr lvl="0">
                <a:defRPr sz="1800"/>
              </a:pPr>
              <a:r>
                <a:rPr sz="1700"/>
                <a:t>now: UCLA</a:t>
              </a:r>
            </a:p>
          </p:txBody>
        </p:sp>
      </p:grpSp>
      <p:sp>
        <p:nvSpPr>
          <p:cNvPr id="563" name="Shape 563"/>
          <p:cNvSpPr/>
          <p:nvPr/>
        </p:nvSpPr>
        <p:spPr>
          <a:xfrm>
            <a:off x="4365376" y="4760222"/>
            <a:ext cx="1590282" cy="508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0">
                <a:solidFill>
                  <a:srgbClr val="C8250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C82506"/>
                </a:solidFill>
              </a:rPr>
              <a:t>(SLAM)</a:t>
            </a:r>
          </a:p>
        </p:txBody>
      </p:sp>
      <p:grpSp>
        <p:nvGrpSpPr>
          <p:cNvPr id="568" name="Group 568"/>
          <p:cNvGrpSpPr/>
          <p:nvPr/>
        </p:nvGrpSpPr>
        <p:grpSpPr>
          <a:xfrm>
            <a:off x="7039636" y="7254009"/>
            <a:ext cx="5602442" cy="2535503"/>
            <a:chOff x="-279400" y="-330200"/>
            <a:chExt cx="5602440" cy="2535502"/>
          </a:xfrm>
        </p:grpSpPr>
        <p:pic>
          <p:nvPicPr>
            <p:cNvPr id="564" name="Picture 563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79400" y="-330200"/>
              <a:ext cx="5602441" cy="2535503"/>
            </a:xfrm>
            <a:prstGeom prst="rect">
              <a:avLst/>
            </a:prstGeom>
            <a:effectLst/>
          </p:spPr>
        </p:pic>
        <p:pic>
          <p:nvPicPr>
            <p:cNvPr id="565" name="pasted-image.jpg"/>
            <p:cNvPicPr/>
            <p:nvPr/>
          </p:nvPicPr>
          <p:blipFill>
            <a:blip r:embed="rId9">
              <a:extLst/>
            </a:blip>
            <a:srcRect l="2048" t="2774" r="13004" b="33276"/>
            <a:stretch>
              <a:fillRect/>
            </a:stretch>
          </p:blipFill>
          <p:spPr>
            <a:xfrm>
              <a:off x="3752519" y="699431"/>
              <a:ext cx="1223177" cy="1324822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566" name="Shape 566"/>
            <p:cNvSpPr/>
            <p:nvPr/>
          </p:nvSpPr>
          <p:spPr>
            <a:xfrm>
              <a:off x="2576849" y="1835853"/>
              <a:ext cx="1043583" cy="3683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700" i="0"/>
              </a:lvl1pPr>
            </a:lstStyle>
            <a:p>
              <a:pPr lvl="0">
                <a:defRPr sz="1800"/>
              </a:pPr>
              <a:r>
                <a:rPr sz="1700"/>
                <a:t>now: NPS</a:t>
              </a:r>
            </a:p>
          </p:txBody>
        </p:sp>
        <p:sp>
          <p:nvSpPr>
            <p:cNvPr id="567" name="Shape 567"/>
            <p:cNvSpPr/>
            <p:nvPr/>
          </p:nvSpPr>
          <p:spPr>
            <a:xfrm>
              <a:off x="84742" y="1488719"/>
              <a:ext cx="964730" cy="3683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700" i="0"/>
              </a:lvl1pPr>
            </a:lstStyle>
            <a:p>
              <a:pPr lvl="0">
                <a:defRPr sz="1800"/>
              </a:pPr>
              <a:r>
                <a:rPr sz="1700"/>
                <a:t>2007, ME</a:t>
              </a:r>
            </a:p>
          </p:txBody>
        </p:sp>
      </p:grpSp>
      <p:grpSp>
        <p:nvGrpSpPr>
          <p:cNvPr id="571" name="Group 571"/>
          <p:cNvGrpSpPr/>
          <p:nvPr/>
        </p:nvGrpSpPr>
        <p:grpSpPr>
          <a:xfrm>
            <a:off x="5808132" y="6228522"/>
            <a:ext cx="6939722" cy="1554773"/>
            <a:chOff x="-279400" y="-330200"/>
            <a:chExt cx="6939720" cy="1554772"/>
          </a:xfrm>
        </p:grpSpPr>
        <p:pic>
          <p:nvPicPr>
            <p:cNvPr id="569" name="Picture 568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79400" y="-330200"/>
              <a:ext cx="6939721" cy="1554773"/>
            </a:xfrm>
            <a:prstGeom prst="rect">
              <a:avLst/>
            </a:prstGeom>
            <a:effectLst/>
          </p:spPr>
        </p:pic>
        <p:sp>
          <p:nvSpPr>
            <p:cNvPr id="570" name="Shape 570"/>
            <p:cNvSpPr/>
            <p:nvPr/>
          </p:nvSpPr>
          <p:spPr>
            <a:xfrm>
              <a:off x="5688374" y="571330"/>
              <a:ext cx="495301" cy="3302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600" i="0"/>
              </a:lvl1pPr>
            </a:lstStyle>
            <a:p>
              <a:pPr lvl="0">
                <a:defRPr sz="1800"/>
              </a:pPr>
              <a:r>
                <a:rPr sz="1600"/>
                <a:t>2013</a:t>
              </a:r>
            </a:p>
          </p:txBody>
        </p:sp>
      </p:grpSp>
      <p:grpSp>
        <p:nvGrpSpPr>
          <p:cNvPr id="591" name="Group 591"/>
          <p:cNvGrpSpPr/>
          <p:nvPr/>
        </p:nvGrpSpPr>
        <p:grpSpPr>
          <a:xfrm>
            <a:off x="1046512" y="397132"/>
            <a:ext cx="4077670" cy="3467674"/>
            <a:chOff x="0" y="0"/>
            <a:chExt cx="4077668" cy="3467673"/>
          </a:xfrm>
        </p:grpSpPr>
        <p:sp>
          <p:nvSpPr>
            <p:cNvPr id="572" name="Shape 572"/>
            <p:cNvSpPr/>
            <p:nvPr/>
          </p:nvSpPr>
          <p:spPr>
            <a:xfrm>
              <a:off x="0" y="0"/>
              <a:ext cx="3431338" cy="92075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 algn="l">
                <a:lnSpc>
                  <a:spcPct val="90000"/>
                </a:lnSpc>
                <a:defRPr sz="1800" i="0"/>
              </a:pPr>
              <a:r>
                <a:rPr sz="2700" b="1"/>
                <a:t>Perception </a:t>
              </a:r>
              <a:br>
                <a:rPr sz="2700" b="1"/>
              </a:br>
              <a:r>
                <a:rPr sz="2700" b="1"/>
                <a:t>as a Dynamic Process</a:t>
              </a:r>
            </a:p>
          </p:txBody>
        </p:sp>
        <p:sp>
          <p:nvSpPr>
            <p:cNvPr id="573" name="Shape 573"/>
            <p:cNvSpPr/>
            <p:nvPr/>
          </p:nvSpPr>
          <p:spPr>
            <a:xfrm flipV="1">
              <a:off x="1717888" y="1261523"/>
              <a:ext cx="1877379" cy="950267"/>
            </a:xfrm>
            <a:prstGeom prst="line">
              <a:avLst/>
            </a:prstGeom>
            <a:noFill/>
            <a:ln w="254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583" name="Group 583"/>
            <p:cNvGrpSpPr/>
            <p:nvPr/>
          </p:nvGrpSpPr>
          <p:grpSpPr>
            <a:xfrm rot="19923373">
              <a:off x="430002" y="1786287"/>
              <a:ext cx="1681808" cy="1295723"/>
              <a:chOff x="0" y="0"/>
              <a:chExt cx="1681807" cy="1295721"/>
            </a:xfrm>
          </p:grpSpPr>
          <p:sp>
            <p:nvSpPr>
              <p:cNvPr id="574" name="Shape 574"/>
              <p:cNvSpPr/>
              <p:nvPr/>
            </p:nvSpPr>
            <p:spPr>
              <a:xfrm rot="21600000">
                <a:off x="1560506" y="267267"/>
                <a:ext cx="121302" cy="21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5" name="Shape 575"/>
              <p:cNvSpPr/>
              <p:nvPr/>
            </p:nvSpPr>
            <p:spPr>
              <a:xfrm rot="21600000">
                <a:off x="1560506" y="794167"/>
                <a:ext cx="121302" cy="21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0738" extrusionOk="0">
                    <a:moveTo>
                      <a:pt x="19754" y="20726"/>
                    </a:moveTo>
                    <a:cubicBezTo>
                      <a:pt x="9287" y="21003"/>
                      <a:pt x="417" y="16572"/>
                      <a:pt x="15" y="10864"/>
                    </a:cubicBezTo>
                    <a:cubicBezTo>
                      <a:pt x="-433" y="4505"/>
                      <a:pt x="9552" y="-597"/>
                      <a:pt x="21167" y="5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582" name="Group 582"/>
              <p:cNvGrpSpPr/>
              <p:nvPr/>
            </p:nvGrpSpPr>
            <p:grpSpPr>
              <a:xfrm rot="21600000">
                <a:off x="-1" y="-1"/>
                <a:ext cx="1550768" cy="1295723"/>
                <a:chOff x="0" y="0"/>
                <a:chExt cx="1550766" cy="1295721"/>
              </a:xfrm>
            </p:grpSpPr>
            <p:sp>
              <p:nvSpPr>
                <p:cNvPr id="576" name="Shape 576"/>
                <p:cNvSpPr/>
                <p:nvPr/>
              </p:nvSpPr>
              <p:spPr>
                <a:xfrm flipH="1">
                  <a:off x="320053" y="94942"/>
                  <a:ext cx="1" cy="1081666"/>
                </a:xfrm>
                <a:prstGeom prst="line">
                  <a:avLst/>
                </a:prstGeom>
                <a:noFill/>
                <a:ln w="889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77" name="Shape 577"/>
                <p:cNvSpPr/>
                <p:nvPr/>
              </p:nvSpPr>
              <p:spPr>
                <a:xfrm rot="21600000">
                  <a:off x="-1" y="206779"/>
                  <a:ext cx="1374334" cy="878753"/>
                </a:xfrm>
                <a:prstGeom prst="roundRect">
                  <a:avLst>
                    <a:gd name="adj" fmla="val 6387"/>
                  </a:avLst>
                </a:prstGeom>
                <a:solidFill>
                  <a:srgbClr val="DCDEE0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78" name="Shape 578"/>
                <p:cNvSpPr/>
                <p:nvPr/>
              </p:nvSpPr>
              <p:spPr>
                <a:xfrm rot="21600000">
                  <a:off x="109131" y="-1"/>
                  <a:ext cx="421846" cy="166896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79" name="Shape 579"/>
                <p:cNvSpPr/>
                <p:nvPr/>
              </p:nvSpPr>
              <p:spPr>
                <a:xfrm flipV="1">
                  <a:off x="387075" y="376296"/>
                  <a:ext cx="116369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80" name="Shape 580"/>
                <p:cNvSpPr/>
                <p:nvPr/>
              </p:nvSpPr>
              <p:spPr>
                <a:xfrm flipV="1">
                  <a:off x="387075" y="903195"/>
                  <a:ext cx="116369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81" name="Shape 581"/>
                <p:cNvSpPr/>
                <p:nvPr/>
              </p:nvSpPr>
              <p:spPr>
                <a:xfrm rot="21600000">
                  <a:off x="109131" y="1128827"/>
                  <a:ext cx="421846" cy="166895"/>
                </a:xfrm>
                <a:prstGeom prst="roundRect">
                  <a:avLst>
                    <a:gd name="adj" fmla="val 11665"/>
                  </a:avLst>
                </a:prstGeom>
                <a:solidFill>
                  <a:srgbClr val="53585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sp>
          <p:nvSpPr>
            <p:cNvPr id="614" name="Shape 614"/>
            <p:cNvSpPr/>
            <p:nvPr/>
          </p:nvSpPr>
          <p:spPr>
            <a:xfrm>
              <a:off x="3011610" y="1539243"/>
              <a:ext cx="220039" cy="384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1600" extrusionOk="0">
                  <a:moveTo>
                    <a:pt x="0" y="0"/>
                  </a:moveTo>
                  <a:cubicBezTo>
                    <a:pt x="14970" y="3696"/>
                    <a:pt x="21600" y="10896"/>
                    <a:pt x="19891" y="21600"/>
                  </a:cubicBezTo>
                </a:path>
              </a:pathLst>
            </a:custGeom>
            <a:noFill/>
            <a:ln w="25400" cap="flat">
              <a:solidFill>
                <a:srgbClr val="DCDEE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615" name="Shape 615"/>
            <p:cNvSpPr/>
            <p:nvPr/>
          </p:nvSpPr>
          <p:spPr>
            <a:xfrm>
              <a:off x="2681410" y="1737363"/>
              <a:ext cx="227754" cy="91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7" h="21600" extrusionOk="0">
                  <a:moveTo>
                    <a:pt x="0" y="0"/>
                  </a:moveTo>
                  <a:cubicBezTo>
                    <a:pt x="15208" y="6116"/>
                    <a:pt x="21600" y="13316"/>
                    <a:pt x="19177" y="21600"/>
                  </a:cubicBezTo>
                </a:path>
              </a:pathLst>
            </a:custGeom>
            <a:noFill/>
            <a:ln w="25400" cap="flat">
              <a:solidFill>
                <a:srgbClr val="DCDEE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1009968" y="2515190"/>
              <a:ext cx="2912708" cy="260074"/>
            </a:xfrm>
            <a:prstGeom prst="line">
              <a:avLst/>
            </a:prstGeom>
            <a:noFill/>
            <a:ln w="25400" cap="flat">
              <a:solidFill>
                <a:srgbClr val="DCDEE0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7" name="Shape 587"/>
            <p:cNvSpPr/>
            <p:nvPr/>
          </p:nvSpPr>
          <p:spPr>
            <a:xfrm flipV="1">
              <a:off x="1025208" y="1739022"/>
              <a:ext cx="2913144" cy="760929"/>
            </a:xfrm>
            <a:prstGeom prst="line">
              <a:avLst/>
            </a:prstGeom>
            <a:noFill/>
            <a:ln w="25400" cap="flat">
              <a:solidFill>
                <a:srgbClr val="DCDEE0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8" name="Shape 588"/>
            <p:cNvSpPr/>
            <p:nvPr/>
          </p:nvSpPr>
          <p:spPr>
            <a:xfrm>
              <a:off x="3861266" y="2652242"/>
              <a:ext cx="191003" cy="1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7854B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3886666" y="1631162"/>
              <a:ext cx="191003" cy="1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7854B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590" name="vehicles_demo-d_fixed-cam360-figure1-png_with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880939">
              <a:off x="311786" y="1932564"/>
              <a:ext cx="1272759" cy="127275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592" name="Shape 592"/>
          <p:cNvSpPr/>
          <p:nvPr/>
        </p:nvSpPr>
        <p:spPr>
          <a:xfrm>
            <a:off x="12172178" y="-354226"/>
            <a:ext cx="191004" cy="191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51A7F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lnSpc>
                <a:spcPct val="100000"/>
              </a:lnSpc>
              <a:defRPr sz="32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613" name="Group 613"/>
          <p:cNvGrpSpPr/>
          <p:nvPr/>
        </p:nvGrpSpPr>
        <p:grpSpPr>
          <a:xfrm>
            <a:off x="5574453" y="404933"/>
            <a:ext cx="7010092" cy="3597009"/>
            <a:chOff x="0" y="0"/>
            <a:chExt cx="7010090" cy="3597007"/>
          </a:xfrm>
        </p:grpSpPr>
        <p:sp>
          <p:nvSpPr>
            <p:cNvPr id="593" name="Shape 593"/>
            <p:cNvSpPr/>
            <p:nvPr/>
          </p:nvSpPr>
          <p:spPr>
            <a:xfrm rot="1875137">
              <a:off x="2896181" y="1949946"/>
              <a:ext cx="2825664" cy="985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39" y="17291"/>
                    <a:pt x="1534" y="13781"/>
                    <a:pt x="2979" y="12049"/>
                  </a:cubicBezTo>
                  <a:cubicBezTo>
                    <a:pt x="5154" y="9442"/>
                    <a:pt x="7558" y="11273"/>
                    <a:pt x="9775" y="13616"/>
                  </a:cubicBezTo>
                  <a:cubicBezTo>
                    <a:pt x="11532" y="15474"/>
                    <a:pt x="13300" y="17640"/>
                    <a:pt x="15177" y="17420"/>
                  </a:cubicBezTo>
                  <a:cubicBezTo>
                    <a:pt x="18535" y="17027"/>
                    <a:pt x="21277" y="9591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596" name="Group 596"/>
            <p:cNvGrpSpPr/>
            <p:nvPr/>
          </p:nvGrpSpPr>
          <p:grpSpPr>
            <a:xfrm>
              <a:off x="-1" y="0"/>
              <a:ext cx="4804654" cy="920751"/>
              <a:chOff x="0" y="0"/>
              <a:chExt cx="4804652" cy="920750"/>
            </a:xfrm>
          </p:grpSpPr>
          <p:sp>
            <p:nvSpPr>
              <p:cNvPr id="594" name="Shape 594"/>
              <p:cNvSpPr/>
              <p:nvPr/>
            </p:nvSpPr>
            <p:spPr>
              <a:xfrm>
                <a:off x="1382523" y="0"/>
                <a:ext cx="3422130" cy="92075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lvl="0" algn="l">
                  <a:lnSpc>
                    <a:spcPct val="90000"/>
                  </a:lnSpc>
                  <a:defRPr sz="1800" i="0"/>
                </a:pPr>
                <a:r>
                  <a:rPr sz="2700" b="1"/>
                  <a:t>Control </a:t>
                </a:r>
                <a:br>
                  <a:rPr sz="2700" b="1"/>
                </a:br>
                <a:r>
                  <a:rPr sz="2700" b="1"/>
                  <a:t>of Perception Process</a:t>
                </a:r>
              </a:p>
            </p:txBody>
          </p:sp>
          <p:sp>
            <p:nvSpPr>
              <p:cNvPr id="595" name="Shape 595"/>
              <p:cNvSpPr/>
              <p:nvPr/>
            </p:nvSpPr>
            <p:spPr>
              <a:xfrm flipV="1">
                <a:off x="0" y="463277"/>
                <a:ext cx="575110" cy="1"/>
              </a:xfrm>
              <a:prstGeom prst="line">
                <a:avLst/>
              </a:prstGeom>
              <a:noFill/>
              <a:ln w="63500" cap="flat">
                <a:solidFill>
                  <a:srgbClr val="DCDEE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00000"/>
                  </a:lnSpc>
                  <a:defRPr sz="3200" i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608" name="Group 608"/>
            <p:cNvGrpSpPr/>
            <p:nvPr/>
          </p:nvGrpSpPr>
          <p:grpSpPr>
            <a:xfrm>
              <a:off x="1160294" y="1459970"/>
              <a:ext cx="2267923" cy="1999903"/>
              <a:chOff x="0" y="0"/>
              <a:chExt cx="2267921" cy="1999901"/>
            </a:xfrm>
          </p:grpSpPr>
          <p:grpSp>
            <p:nvGrpSpPr>
              <p:cNvPr id="606" name="Group 606"/>
              <p:cNvGrpSpPr/>
              <p:nvPr/>
            </p:nvGrpSpPr>
            <p:grpSpPr>
              <a:xfrm rot="19923373">
                <a:off x="380566" y="318515"/>
                <a:ext cx="1681808" cy="1295723"/>
                <a:chOff x="0" y="0"/>
                <a:chExt cx="1681807" cy="1295721"/>
              </a:xfrm>
            </p:grpSpPr>
            <p:sp>
              <p:nvSpPr>
                <p:cNvPr id="597" name="Shape 597"/>
                <p:cNvSpPr/>
                <p:nvPr/>
              </p:nvSpPr>
              <p:spPr>
                <a:xfrm rot="21600000">
                  <a:off x="1560506" y="267267"/>
                  <a:ext cx="121302" cy="218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98" name="Shape 598"/>
                <p:cNvSpPr/>
                <p:nvPr/>
              </p:nvSpPr>
              <p:spPr>
                <a:xfrm rot="21600000">
                  <a:off x="1560506" y="794167"/>
                  <a:ext cx="121302" cy="218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7" h="20738" extrusionOk="0">
                      <a:moveTo>
                        <a:pt x="19754" y="20726"/>
                      </a:moveTo>
                      <a:cubicBezTo>
                        <a:pt x="9287" y="21003"/>
                        <a:pt x="417" y="16572"/>
                        <a:pt x="15" y="10864"/>
                      </a:cubicBezTo>
                      <a:cubicBezTo>
                        <a:pt x="-433" y="4505"/>
                        <a:pt x="9552" y="-597"/>
                        <a:pt x="21167" y="5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lnSpc>
                      <a:spcPct val="100000"/>
                    </a:lnSpc>
                    <a:defRPr sz="3200" i="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605" name="Group 605"/>
                <p:cNvGrpSpPr/>
                <p:nvPr/>
              </p:nvGrpSpPr>
              <p:grpSpPr>
                <a:xfrm rot="21600000">
                  <a:off x="-1" y="-1"/>
                  <a:ext cx="1550768" cy="1295723"/>
                  <a:chOff x="0" y="0"/>
                  <a:chExt cx="1550766" cy="1295721"/>
                </a:xfrm>
              </p:grpSpPr>
              <p:sp>
                <p:nvSpPr>
                  <p:cNvPr id="599" name="Shape 599"/>
                  <p:cNvSpPr/>
                  <p:nvPr/>
                </p:nvSpPr>
                <p:spPr>
                  <a:xfrm flipH="1">
                    <a:off x="320053" y="94942"/>
                    <a:ext cx="1" cy="1081666"/>
                  </a:xfrm>
                  <a:prstGeom prst="line">
                    <a:avLst/>
                  </a:prstGeom>
                  <a:noFill/>
                  <a:ln w="889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600" name="Shape 600"/>
                  <p:cNvSpPr/>
                  <p:nvPr/>
                </p:nvSpPr>
                <p:spPr>
                  <a:xfrm rot="21600000">
                    <a:off x="-1" y="206779"/>
                    <a:ext cx="1374334" cy="878753"/>
                  </a:xfrm>
                  <a:prstGeom prst="roundRect">
                    <a:avLst>
                      <a:gd name="adj" fmla="val 6387"/>
                    </a:avLst>
                  </a:prstGeom>
                  <a:solidFill>
                    <a:srgbClr val="DCDEE0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601" name="Shape 601"/>
                  <p:cNvSpPr/>
                  <p:nvPr/>
                </p:nvSpPr>
                <p:spPr>
                  <a:xfrm rot="21600000">
                    <a:off x="109131" y="-1"/>
                    <a:ext cx="421846" cy="166896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602" name="Shape 602"/>
                  <p:cNvSpPr/>
                  <p:nvPr/>
                </p:nvSpPr>
                <p:spPr>
                  <a:xfrm flipV="1">
                    <a:off x="387075" y="376296"/>
                    <a:ext cx="1163692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603" name="Shape 603"/>
                  <p:cNvSpPr/>
                  <p:nvPr/>
                </p:nvSpPr>
                <p:spPr>
                  <a:xfrm flipV="1">
                    <a:off x="387075" y="903195"/>
                    <a:ext cx="1163692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604" name="Shape 604"/>
                  <p:cNvSpPr/>
                  <p:nvPr/>
                </p:nvSpPr>
                <p:spPr>
                  <a:xfrm rot="21600000">
                    <a:off x="109131" y="1128827"/>
                    <a:ext cx="421846" cy="166895"/>
                  </a:xfrm>
                  <a:prstGeom prst="roundRect">
                    <a:avLst>
                      <a:gd name="adj" fmla="val 11665"/>
                    </a:avLst>
                  </a:prstGeom>
                  <a:solidFill>
                    <a:srgbClr val="53585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lnSpc>
                        <a:spcPct val="100000"/>
                      </a:lnSpc>
                      <a:defRPr sz="3200" i="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</p:grpSp>
          <p:pic>
            <p:nvPicPr>
              <p:cNvPr id="607" name="vehicles_demo-d_fixed-cam360-figure1-png_with.png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 rot="2880939">
                <a:off x="262350" y="464792"/>
                <a:ext cx="1272760" cy="1272759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sp>
          <p:nvSpPr>
            <p:cNvPr id="609" name="Shape 609"/>
            <p:cNvSpPr/>
            <p:nvPr/>
          </p:nvSpPr>
          <p:spPr>
            <a:xfrm flipV="1">
              <a:off x="3674147" y="2215369"/>
              <a:ext cx="3335944" cy="173965"/>
            </a:xfrm>
            <a:prstGeom prst="line">
              <a:avLst/>
            </a:prstGeom>
            <a:noFill/>
            <a:ln w="38100" cap="flat">
              <a:solidFill>
                <a:srgbClr val="0365C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10" name="Shape 610"/>
            <p:cNvSpPr/>
            <p:nvPr/>
          </p:nvSpPr>
          <p:spPr>
            <a:xfrm>
              <a:off x="4861346" y="952137"/>
              <a:ext cx="1971995" cy="1339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354"/>
                  </a:moveTo>
                  <a:lnTo>
                    <a:pt x="3382" y="21600"/>
                  </a:lnTo>
                  <a:lnTo>
                    <a:pt x="0" y="3166"/>
                  </a:lnTo>
                  <a:lnTo>
                    <a:pt x="20493" y="0"/>
                  </a:lnTo>
                  <a:lnTo>
                    <a:pt x="21600" y="2035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1A7F9">
                    <a:alpha val="0"/>
                  </a:srgbClr>
                </a:gs>
                <a:gs pos="100000">
                  <a:srgbClr val="000000">
                    <a:alpha val="63000"/>
                  </a:srgbClr>
                </a:gs>
              </a:gsLst>
              <a:lin ang="9194508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11" name="Shape 611"/>
            <p:cNvSpPr/>
            <p:nvPr/>
          </p:nvSpPr>
          <p:spPr>
            <a:xfrm rot="20802761">
              <a:off x="4885266" y="986986"/>
              <a:ext cx="390129" cy="1333700"/>
            </a:xfrm>
            <a:prstGeom prst="roundRect">
              <a:avLst>
                <a:gd name="adj" fmla="val 48830"/>
              </a:avLst>
            </a:prstGeom>
            <a:solidFill>
              <a:srgbClr val="D7854B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12" name="Shape 612"/>
            <p:cNvSpPr/>
            <p:nvPr/>
          </p:nvSpPr>
          <p:spPr>
            <a:xfrm rot="20869620">
              <a:off x="4663178" y="867155"/>
              <a:ext cx="553457" cy="3115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4" animBg="1" advAuto="0"/>
      <p:bldP spid="550" grpId="7" animBg="1" advAuto="0"/>
      <p:bldP spid="557" grpId="5" animBg="1" advAuto="0"/>
      <p:bldP spid="562" grpId="1" animBg="1" advAuto="0"/>
      <p:bldP spid="563" grpId="2" animBg="1" advAuto="0"/>
      <p:bldP spid="568" grpId="9" animBg="1" advAuto="0"/>
      <p:bldP spid="571" grpId="6" animBg="1" advAuto="0"/>
      <p:bldP spid="591" grpId="3" animBg="1" advAuto="0"/>
      <p:bldP spid="613" grpId="8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2400" b="1">
                <a:solidFill>
                  <a:srgbClr val="A6AAA9"/>
                </a:solidFill>
              </a:rPr>
              <a:t>9</a:t>
            </a:fld>
            <a:endParaRPr sz="2400" b="1">
              <a:solidFill>
                <a:srgbClr val="A6AAA9"/>
              </a:solidFill>
            </a:endParaRPr>
          </a:p>
        </p:txBody>
      </p:sp>
      <p:grpSp>
        <p:nvGrpSpPr>
          <p:cNvPr id="645" name="Group 645"/>
          <p:cNvGrpSpPr/>
          <p:nvPr/>
        </p:nvGrpSpPr>
        <p:grpSpPr>
          <a:xfrm>
            <a:off x="1424226" y="3862916"/>
            <a:ext cx="7721524" cy="5219701"/>
            <a:chOff x="0" y="0"/>
            <a:chExt cx="7721522" cy="5219700"/>
          </a:xfrm>
        </p:grpSpPr>
        <p:sp>
          <p:nvSpPr>
            <p:cNvPr id="618" name="Shape 618"/>
            <p:cNvSpPr/>
            <p:nvPr/>
          </p:nvSpPr>
          <p:spPr>
            <a:xfrm>
              <a:off x="230570" y="1693093"/>
              <a:ext cx="187662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Francesco Bullo</a:t>
              </a:r>
            </a:p>
          </p:txBody>
        </p:sp>
        <p:sp>
          <p:nvSpPr>
            <p:cNvPr id="619" name="Shape 619"/>
            <p:cNvSpPr/>
            <p:nvPr/>
          </p:nvSpPr>
          <p:spPr>
            <a:xfrm>
              <a:off x="681511" y="2765377"/>
              <a:ext cx="175752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Todd Murphey</a:t>
              </a:r>
            </a:p>
          </p:txBody>
        </p:sp>
        <p:sp>
          <p:nvSpPr>
            <p:cNvPr id="620" name="Shape 620"/>
            <p:cNvSpPr/>
            <p:nvPr/>
          </p:nvSpPr>
          <p:spPr>
            <a:xfrm>
              <a:off x="441631" y="3837661"/>
              <a:ext cx="200868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(Raff. D’Andrea)</a:t>
              </a:r>
            </a:p>
          </p:txBody>
        </p:sp>
        <p:sp>
          <p:nvSpPr>
            <p:cNvPr id="621" name="Shape 621"/>
            <p:cNvSpPr/>
            <p:nvPr/>
          </p:nvSpPr>
          <p:spPr>
            <a:xfrm>
              <a:off x="4355999" y="1913466"/>
              <a:ext cx="110568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Alex Fax</a:t>
              </a:r>
            </a:p>
          </p:txBody>
        </p:sp>
        <p:sp>
          <p:nvSpPr>
            <p:cNvPr id="622" name="Shape 622"/>
            <p:cNvSpPr/>
            <p:nvPr/>
          </p:nvSpPr>
          <p:spPr>
            <a:xfrm>
              <a:off x="5362187" y="2506554"/>
              <a:ext cx="1565573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Ali Jadbabaie</a:t>
              </a:r>
            </a:p>
          </p:txBody>
        </p:sp>
        <p:sp>
          <p:nvSpPr>
            <p:cNvPr id="623" name="Shape 623"/>
            <p:cNvSpPr/>
            <p:nvPr/>
          </p:nvSpPr>
          <p:spPr>
            <a:xfrm>
              <a:off x="2199411" y="0"/>
              <a:ext cx="1710458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Stefano Soatto</a:t>
              </a:r>
            </a:p>
          </p:txBody>
        </p:sp>
        <p:sp>
          <p:nvSpPr>
            <p:cNvPr id="624" name="Shape 624"/>
            <p:cNvSpPr/>
            <p:nvPr/>
          </p:nvSpPr>
          <p:spPr>
            <a:xfrm>
              <a:off x="1140036" y="756275"/>
              <a:ext cx="153474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Patricio Vela</a:t>
              </a:r>
            </a:p>
          </p:txBody>
        </p:sp>
        <p:sp>
          <p:nvSpPr>
            <p:cNvPr id="625" name="Shape 625"/>
            <p:cNvSpPr/>
            <p:nvPr/>
          </p:nvSpPr>
          <p:spPr>
            <a:xfrm>
              <a:off x="2523295" y="2054417"/>
              <a:ext cx="1773213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D. Del Vecchio</a:t>
              </a:r>
            </a:p>
          </p:txBody>
        </p:sp>
        <p:sp>
          <p:nvSpPr>
            <p:cNvPr id="626" name="Shape 626"/>
            <p:cNvSpPr/>
            <p:nvPr/>
          </p:nvSpPr>
          <p:spPr>
            <a:xfrm>
              <a:off x="2929802" y="486833"/>
              <a:ext cx="1299543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Inference</a:t>
              </a:r>
            </a:p>
          </p:txBody>
        </p:sp>
        <p:sp>
          <p:nvSpPr>
            <p:cNvPr id="627" name="Shape 627"/>
            <p:cNvSpPr/>
            <p:nvPr/>
          </p:nvSpPr>
          <p:spPr>
            <a:xfrm>
              <a:off x="2466138" y="2497666"/>
              <a:ext cx="1066938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Control</a:t>
              </a:r>
            </a:p>
          </p:txBody>
        </p:sp>
        <p:sp>
          <p:nvSpPr>
            <p:cNvPr id="628" name="Shape 628"/>
            <p:cNvSpPr/>
            <p:nvPr/>
          </p:nvSpPr>
          <p:spPr>
            <a:xfrm>
              <a:off x="-1" y="2229235"/>
              <a:ext cx="1908276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(Andrew Lewis)</a:t>
              </a:r>
            </a:p>
          </p:txBody>
        </p:sp>
        <p:sp>
          <p:nvSpPr>
            <p:cNvPr id="629" name="Shape 629"/>
            <p:cNvSpPr/>
            <p:nvPr/>
          </p:nvSpPr>
          <p:spPr>
            <a:xfrm>
              <a:off x="4274835" y="95708"/>
              <a:ext cx="157171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(Tim Chung)</a:t>
              </a:r>
            </a:p>
          </p:txBody>
        </p:sp>
        <p:sp>
          <p:nvSpPr>
            <p:cNvPr id="630" name="Shape 630"/>
            <p:cNvSpPr/>
            <p:nvPr/>
          </p:nvSpPr>
          <p:spPr>
            <a:xfrm>
              <a:off x="3754846" y="2646114"/>
              <a:ext cx="1477579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Mark Milan</a:t>
              </a:r>
            </a:p>
          </p:txBody>
        </p:sp>
        <p:sp>
          <p:nvSpPr>
            <p:cNvPr id="631" name="Shape 631"/>
            <p:cNvSpPr/>
            <p:nvPr/>
          </p:nvSpPr>
          <p:spPr>
            <a:xfrm>
              <a:off x="3169024" y="4335634"/>
              <a:ext cx="1659298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Ashley Moore</a:t>
              </a:r>
            </a:p>
          </p:txBody>
        </p:sp>
        <p:sp>
          <p:nvSpPr>
            <p:cNvPr id="632" name="Shape 632"/>
            <p:cNvSpPr/>
            <p:nvPr/>
          </p:nvSpPr>
          <p:spPr>
            <a:xfrm>
              <a:off x="2629535" y="3958166"/>
              <a:ext cx="1493677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Melvin Leok</a:t>
              </a:r>
            </a:p>
          </p:txBody>
        </p:sp>
        <p:sp>
          <p:nvSpPr>
            <p:cNvPr id="633" name="Shape 633"/>
            <p:cNvSpPr/>
            <p:nvPr/>
          </p:nvSpPr>
          <p:spPr>
            <a:xfrm>
              <a:off x="3768461" y="3534832"/>
              <a:ext cx="195902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William Dunbar</a:t>
              </a:r>
            </a:p>
          </p:txBody>
        </p:sp>
        <p:sp>
          <p:nvSpPr>
            <p:cNvPr id="634" name="Shape 634"/>
            <p:cNvSpPr/>
            <p:nvPr/>
          </p:nvSpPr>
          <p:spPr>
            <a:xfrm>
              <a:off x="5496387" y="4174768"/>
              <a:ext cx="218617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Matanya Horovitz</a:t>
              </a:r>
            </a:p>
          </p:txBody>
        </p:sp>
        <p:sp>
          <p:nvSpPr>
            <p:cNvPr id="635" name="Shape 635"/>
            <p:cNvSpPr/>
            <p:nvPr/>
          </p:nvSpPr>
          <p:spPr>
            <a:xfrm>
              <a:off x="3521547" y="3090472"/>
              <a:ext cx="2486720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(M. van Nieuwstadt)</a:t>
              </a:r>
            </a:p>
          </p:txBody>
        </p:sp>
        <p:sp>
          <p:nvSpPr>
            <p:cNvPr id="636" name="Shape 636"/>
            <p:cNvSpPr/>
            <p:nvPr/>
          </p:nvSpPr>
          <p:spPr>
            <a:xfrm>
              <a:off x="834206" y="4373803"/>
              <a:ext cx="2119462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Robert M’Closkey</a:t>
              </a:r>
            </a:p>
          </p:txBody>
        </p:sp>
        <p:sp>
          <p:nvSpPr>
            <p:cNvPr id="637" name="Shape 637"/>
            <p:cNvSpPr/>
            <p:nvPr/>
          </p:nvSpPr>
          <p:spPr>
            <a:xfrm>
              <a:off x="933270" y="3301519"/>
              <a:ext cx="237853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Muruhan Rathinam</a:t>
              </a:r>
            </a:p>
          </p:txBody>
        </p:sp>
        <p:sp>
          <p:nvSpPr>
            <p:cNvPr id="638" name="Shape 638"/>
            <p:cNvSpPr/>
            <p:nvPr/>
          </p:nvSpPr>
          <p:spPr>
            <a:xfrm>
              <a:off x="2028616" y="1350994"/>
              <a:ext cx="1933514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Abhishek Tiwari</a:t>
              </a:r>
            </a:p>
          </p:txBody>
        </p:sp>
        <p:sp>
          <p:nvSpPr>
            <p:cNvPr id="639" name="Shape 639"/>
            <p:cNvSpPr/>
            <p:nvPr/>
          </p:nvSpPr>
          <p:spPr>
            <a:xfrm>
              <a:off x="5835321" y="918632"/>
              <a:ext cx="1059571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Ling Shi</a:t>
              </a:r>
            </a:p>
          </p:txBody>
        </p:sp>
        <p:sp>
          <p:nvSpPr>
            <p:cNvPr id="640" name="Shape 640"/>
            <p:cNvSpPr/>
            <p:nvPr/>
          </p:nvSpPr>
          <p:spPr>
            <a:xfrm>
              <a:off x="5773068" y="1465434"/>
              <a:ext cx="1369667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(Zhipu Jin)</a:t>
              </a:r>
            </a:p>
          </p:txBody>
        </p:sp>
        <p:sp>
          <p:nvSpPr>
            <p:cNvPr id="641" name="Shape 641"/>
            <p:cNvSpPr/>
            <p:nvPr/>
          </p:nvSpPr>
          <p:spPr>
            <a:xfrm>
              <a:off x="5617613" y="500234"/>
              <a:ext cx="2103910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00882B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00882B"/>
                  </a:solidFill>
                </a:rPr>
                <a:t>(Michael Epstein)</a:t>
              </a:r>
            </a:p>
          </p:txBody>
        </p:sp>
        <p:sp>
          <p:nvSpPr>
            <p:cNvPr id="642" name="Shape 642"/>
            <p:cNvSpPr/>
            <p:nvPr/>
          </p:nvSpPr>
          <p:spPr>
            <a:xfrm>
              <a:off x="4205966" y="855835"/>
              <a:ext cx="147280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DCBD23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DCBD23"/>
                  </a:solidFill>
                </a:rPr>
                <a:t>Vijay Gupta</a:t>
              </a:r>
            </a:p>
          </p:txBody>
        </p:sp>
        <p:sp>
          <p:nvSpPr>
            <p:cNvPr id="643" name="Shape 643"/>
            <p:cNvSpPr/>
            <p:nvPr/>
          </p:nvSpPr>
          <p:spPr>
            <a:xfrm>
              <a:off x="3440569" y="4775200"/>
              <a:ext cx="1514141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solidFill>
                    <a:srgbClr val="C82506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2200" i="1">
                  <a:solidFill>
                    <a:srgbClr val="C82506"/>
                  </a:solidFill>
                </a:rPr>
                <a:t>(Scott Kelly)</a:t>
              </a:r>
            </a:p>
          </p:txBody>
        </p:sp>
        <p:sp>
          <p:nvSpPr>
            <p:cNvPr id="644" name="Shape 644"/>
            <p:cNvSpPr/>
            <p:nvPr/>
          </p:nvSpPr>
          <p:spPr>
            <a:xfrm>
              <a:off x="4320542" y="1358900"/>
              <a:ext cx="1345929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/>
              </a:lvl1pPr>
            </a:lstStyle>
            <a:p>
              <a:pPr lvl="0">
                <a:defRPr sz="1800" b="0"/>
              </a:pPr>
              <a:r>
                <a:rPr sz="2200" b="1"/>
                <a:t>Networks</a:t>
              </a:r>
            </a:p>
          </p:txBody>
        </p:sp>
      </p:grpSp>
      <p:grpSp>
        <p:nvGrpSpPr>
          <p:cNvPr id="650" name="Group 650"/>
          <p:cNvGrpSpPr/>
          <p:nvPr/>
        </p:nvGrpSpPr>
        <p:grpSpPr>
          <a:xfrm>
            <a:off x="7623061" y="1902883"/>
            <a:ext cx="3560989" cy="6557434"/>
            <a:chOff x="0" y="0"/>
            <a:chExt cx="3560988" cy="6557433"/>
          </a:xfrm>
        </p:grpSpPr>
        <p:sp>
          <p:nvSpPr>
            <p:cNvPr id="646" name="Shape 646"/>
            <p:cNvSpPr/>
            <p:nvPr/>
          </p:nvSpPr>
          <p:spPr>
            <a:xfrm>
              <a:off x="0" y="0"/>
              <a:ext cx="2161345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>
                  <a:solidFill>
                    <a:srgbClr val="F39019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200" b="1">
                  <a:solidFill>
                    <a:srgbClr val="F39019"/>
                  </a:solidFill>
                </a:rPr>
                <a:t>Formal methods</a:t>
              </a:r>
            </a:p>
          </p:txBody>
        </p:sp>
        <p:sp>
          <p:nvSpPr>
            <p:cNvPr id="647" name="Shape 647"/>
            <p:cNvSpPr/>
            <p:nvPr/>
          </p:nvSpPr>
          <p:spPr>
            <a:xfrm>
              <a:off x="1794906" y="3537161"/>
              <a:ext cx="1687266" cy="70231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>
                <a:defRPr sz="1800" i="0"/>
              </a:pPr>
              <a:r>
                <a:rPr sz="2200" b="1">
                  <a:solidFill>
                    <a:srgbClr val="F39019"/>
                  </a:solidFill>
                </a:rPr>
                <a:t>Bio-inspired</a:t>
              </a:r>
              <a:br>
                <a:rPr sz="2200" b="1">
                  <a:solidFill>
                    <a:srgbClr val="F39019"/>
                  </a:solidFill>
                </a:rPr>
              </a:br>
              <a:r>
                <a:rPr sz="2200" b="1">
                  <a:solidFill>
                    <a:srgbClr val="F39019"/>
                  </a:solidFill>
                </a:rPr>
                <a:t>control</a:t>
              </a:r>
            </a:p>
          </p:txBody>
        </p:sp>
        <p:sp>
          <p:nvSpPr>
            <p:cNvPr id="648" name="Shape 648"/>
            <p:cNvSpPr/>
            <p:nvPr/>
          </p:nvSpPr>
          <p:spPr>
            <a:xfrm>
              <a:off x="1768844" y="1688115"/>
              <a:ext cx="1455206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>
                  <a:solidFill>
                    <a:srgbClr val="F39019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200" b="1">
                  <a:solidFill>
                    <a:srgbClr val="F39019"/>
                  </a:solidFill>
                </a:rPr>
                <a:t>Autonomy</a:t>
              </a:r>
            </a:p>
          </p:txBody>
        </p:sp>
        <p:sp>
          <p:nvSpPr>
            <p:cNvPr id="649" name="Shape 649"/>
            <p:cNvSpPr/>
            <p:nvPr/>
          </p:nvSpPr>
          <p:spPr>
            <a:xfrm>
              <a:off x="2478089" y="6112933"/>
              <a:ext cx="1082900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 b="1" i="0">
                  <a:solidFill>
                    <a:srgbClr val="F39019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200" b="1">
                  <a:solidFill>
                    <a:srgbClr val="F39019"/>
                  </a:solidFill>
                </a:rPr>
                <a:t>Biology</a:t>
              </a:r>
            </a:p>
          </p:txBody>
        </p:sp>
      </p:grpSp>
      <p:grpSp>
        <p:nvGrpSpPr>
          <p:cNvPr id="657" name="Group 657"/>
          <p:cNvGrpSpPr/>
          <p:nvPr/>
        </p:nvGrpSpPr>
        <p:grpSpPr>
          <a:xfrm>
            <a:off x="1888066" y="215900"/>
            <a:ext cx="5392937" cy="1543381"/>
            <a:chOff x="0" y="0"/>
            <a:chExt cx="5392935" cy="1543380"/>
          </a:xfrm>
        </p:grpSpPr>
        <p:sp>
          <p:nvSpPr>
            <p:cNvPr id="651" name="Shape 651"/>
            <p:cNvSpPr/>
            <p:nvPr/>
          </p:nvSpPr>
          <p:spPr>
            <a:xfrm>
              <a:off x="0" y="234949"/>
              <a:ext cx="5392936" cy="1308432"/>
            </a:xfrm>
            <a:prstGeom prst="rect">
              <a:avLst/>
            </a:prstGeom>
            <a:noFill/>
            <a:ln w="381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 i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141866" y="444850"/>
              <a:ext cx="1409602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i="0">
                  <a:solidFill>
                    <a:srgbClr val="C82506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C82506"/>
                  </a:solidFill>
                </a:rPr>
                <a:t>1994-2000</a:t>
              </a:r>
            </a:p>
          </p:txBody>
        </p:sp>
        <p:sp>
          <p:nvSpPr>
            <p:cNvPr id="653" name="Shape 653"/>
            <p:cNvSpPr/>
            <p:nvPr/>
          </p:nvSpPr>
          <p:spPr>
            <a:xfrm>
              <a:off x="2089199" y="444850"/>
              <a:ext cx="1409602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i="0">
                  <a:solidFill>
                    <a:srgbClr val="DCBD23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DCBD23"/>
                  </a:solidFill>
                </a:rPr>
                <a:t>2000-2008</a:t>
              </a:r>
            </a:p>
          </p:txBody>
        </p:sp>
        <p:sp>
          <p:nvSpPr>
            <p:cNvPr id="654" name="Shape 654"/>
            <p:cNvSpPr/>
            <p:nvPr/>
          </p:nvSpPr>
          <p:spPr>
            <a:xfrm>
              <a:off x="3901066" y="444850"/>
              <a:ext cx="1409602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i="0">
                  <a:solidFill>
                    <a:srgbClr val="00882B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00882B"/>
                  </a:solidFill>
                </a:rPr>
                <a:t>2009-2014</a:t>
              </a:r>
            </a:p>
          </p:txBody>
        </p:sp>
        <p:sp>
          <p:nvSpPr>
            <p:cNvPr id="655" name="Shape 655"/>
            <p:cNvSpPr/>
            <p:nvPr/>
          </p:nvSpPr>
          <p:spPr>
            <a:xfrm>
              <a:off x="1100774" y="952850"/>
              <a:ext cx="3140919" cy="482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>
                <a:defRPr sz="1800" i="0"/>
              </a:pPr>
              <a:r>
                <a:rPr sz="2400" i="1"/>
                <a:t>CDS degree </a:t>
              </a:r>
              <a:r>
                <a:rPr sz="2400"/>
                <a:t>  (</a:t>
              </a:r>
              <a:r>
                <a:rPr sz="2400" i="1"/>
                <a:t>non CDS</a:t>
              </a:r>
              <a:r>
                <a:rPr sz="2400"/>
                <a:t>)</a:t>
              </a:r>
            </a:p>
          </p:txBody>
        </p:sp>
        <p:sp>
          <p:nvSpPr>
            <p:cNvPr id="656" name="Shape 656"/>
            <p:cNvSpPr/>
            <p:nvPr/>
          </p:nvSpPr>
          <p:spPr>
            <a:xfrm>
              <a:off x="1834786" y="0"/>
              <a:ext cx="1596695" cy="48260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i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400" b="1">
                  <a:solidFill>
                    <a:srgbClr val="A6AAA9"/>
                  </a:solidFill>
                </a:rPr>
                <a:t>Legend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" grpId="1" animBg="1" advAuto="0"/>
      <p:bldP spid="650" grpId="3" animBg="1" advAuto="0"/>
      <p:bldP spid="657" grpId="2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28575" tIns="28575" rIns="28575" bIns="28575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7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28575" tIns="28575" rIns="28575" bIns="28575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7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918</Words>
  <Application>Microsoft Macintosh PowerPoint</Application>
  <PresentationFormat>Custom</PresentationFormat>
  <Paragraphs>342</Paragraphs>
  <Slides>22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Bio-inspired Control</vt:lpstr>
      <vt:lpstr>Bio-inspired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CDS: The Power of Theory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Andrea Censi</cp:lastModifiedBy>
  <cp:revision>1</cp:revision>
  <dcterms:modified xsi:type="dcterms:W3CDTF">2014-08-06T01:38:00Z</dcterms:modified>
</cp:coreProperties>
</file>